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7" r:id="rId7"/>
    <p:sldId id="258" r:id="rId8"/>
    <p:sldId id="268" r:id="rId9"/>
    <p:sldId id="272" r:id="rId10"/>
    <p:sldId id="259" r:id="rId11"/>
    <p:sldId id="269" r:id="rId12"/>
    <p:sldId id="270" r:id="rId13"/>
    <p:sldId id="271" r:id="rId14"/>
    <p:sldId id="260" r:id="rId15"/>
    <p:sldId id="273" r:id="rId16"/>
    <p:sldId id="261" r:id="rId17"/>
    <p:sldId id="274" r:id="rId18"/>
    <p:sldId id="262" r:id="rId19"/>
    <p:sldId id="275" r:id="rId20"/>
    <p:sldId id="263" r:id="rId21"/>
    <p:sldId id="276" r:id="rId22"/>
    <p:sldId id="264" r:id="rId23"/>
    <p:sldId id="277" r:id="rId24"/>
    <p:sldId id="265" r:id="rId25"/>
    <p:sldId id="278" r:id="rId26"/>
    <p:sldId id="280" r:id="rId27"/>
    <p:sldId id="281" r:id="rId28"/>
    <p:sldId id="282" r:id="rId29"/>
    <p:sldId id="279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B589FC-C6B9-45EA-B232-D5CF3EF2F2D1}" type="datetimeFigureOut">
              <a:rPr lang="en-US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2410A-B499-4AE6-9F02-A7010FD8C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6CCFB9-F45D-4334-BD0C-E757CAA64BA5}" type="datetimeFigureOut">
              <a:rPr lang="en-US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9015A-E340-4779-94BC-ECCDF4877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D0C329-42BA-44B5-85B0-49C14352D921}" type="datetimeFigureOut">
              <a:rPr lang="en-US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CE333-1881-456B-879F-B301D135F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D5381-ACF7-4BEE-A72E-359D342582AF}" type="datetimeFigureOut">
              <a:rPr lang="en-US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32346-05DF-45E2-907B-7CB3C60F3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2ABFA-9E49-4407-A173-5F0FE3D8C96D}" type="datetimeFigureOut">
              <a:rPr lang="en-US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4BDF9-5BDB-4EC0-95AD-F18786E38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CF21FB-47E8-4FA3-82B5-7D215F8ED37E}" type="datetimeFigureOut">
              <a:rPr lang="en-US"/>
              <a:pPr/>
              <a:t>1/9/2020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D0DA5-B251-4812-974E-7995BB16D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0CF9C-D8EF-49E2-9F92-4D3BA487B2B4}" type="datetimeFigureOut">
              <a:rPr lang="en-US"/>
              <a:pPr/>
              <a:t>1/9/2020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1226D-08A5-489E-9240-CD1FD7EBD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F52801-5E32-4DCA-AABE-A24CCBAE0A73}" type="datetimeFigureOut">
              <a:rPr lang="en-US"/>
              <a:pPr/>
              <a:t>1/9/2020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12627-2ED2-4C7E-B8C0-044A90CD2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333D99-A36A-4495-8C73-3269D215D4C1}" type="datetimeFigureOut">
              <a:rPr lang="en-US"/>
              <a:pPr/>
              <a:t>1/9/2020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6ABC9-E4AF-4AD0-A31B-EBC27788A6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278B83-0D20-4217-9CF4-FAF09D7B25AD}" type="datetimeFigureOut">
              <a:rPr lang="en-US"/>
              <a:pPr/>
              <a:t>1/9/2020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F13E-2B81-428C-BF81-FCF4AEEF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459D50-94E4-4551-A7DB-5EEEA0CE3A0F}" type="datetimeFigureOut">
              <a:rPr lang="en-US"/>
              <a:pPr/>
              <a:t>1/9/2020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301D9-9B61-4C11-A8CE-76C13C634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C852A42B-733B-4DB6-BD28-4F53F9A10EA6}" type="datetimeFigureOut">
              <a:rPr lang="en-US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107B340F-D8B6-4DB1-A875-12E7927CEDA0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1. ______________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 rot="-4323224">
            <a:off x="1597819" y="2526506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2. ______________</a:t>
            </a:r>
          </a:p>
        </p:txBody>
      </p:sp>
      <p:sp>
        <p:nvSpPr>
          <p:cNvPr id="2055" name="TextBox 10"/>
          <p:cNvSpPr txBox="1">
            <a:spLocks noChangeArrowheads="1"/>
          </p:cNvSpPr>
          <p:nvPr/>
        </p:nvSpPr>
        <p:spPr bwMode="auto">
          <a:xfrm>
            <a:off x="3657600" y="1066800"/>
            <a:ext cx="190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3. _____________</a:t>
            </a:r>
          </a:p>
          <a:p>
            <a:r>
              <a:rPr lang="en-US">
                <a:latin typeface="Calibri" pitchFamily="34" charset="0"/>
              </a:rPr>
              <a:t>(____________________________)</a:t>
            </a:r>
          </a:p>
        </p:txBody>
      </p:sp>
      <p:sp>
        <p:nvSpPr>
          <p:cNvPr id="2056" name="TextBox 11"/>
          <p:cNvSpPr txBox="1">
            <a:spLocks noChangeArrowheads="1"/>
          </p:cNvSpPr>
          <p:nvPr/>
        </p:nvSpPr>
        <p:spPr bwMode="auto">
          <a:xfrm>
            <a:off x="5715000" y="1524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4. ______________</a:t>
            </a:r>
          </a:p>
        </p:txBody>
      </p:sp>
      <p:sp>
        <p:nvSpPr>
          <p:cNvPr id="2057" name="TextBox 13"/>
          <p:cNvSpPr txBox="1">
            <a:spLocks noChangeArrowheads="1"/>
          </p:cNvSpPr>
          <p:nvPr/>
        </p:nvSpPr>
        <p:spPr bwMode="auto">
          <a:xfrm rot="2939606">
            <a:off x="5424488" y="2465388"/>
            <a:ext cx="205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______________</a:t>
            </a:r>
          </a:p>
        </p:txBody>
      </p:sp>
      <p:sp>
        <p:nvSpPr>
          <p:cNvPr id="2058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______________</a:t>
            </a:r>
          </a:p>
        </p:txBody>
      </p:sp>
      <p:sp>
        <p:nvSpPr>
          <p:cNvPr id="2059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2060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2061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2062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b="1" dirty="0">
                <a:latin typeface="GungsuhChe" panose="02030609000101010101" pitchFamily="49" charset="-127"/>
                <a:ea typeface="GungsuhChe" panose="02030609000101010101" pitchFamily="49" charset="-127"/>
              </a:rPr>
              <a:t>Nonverbal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700" dirty="0"/>
              <a:t>Messages sent by means other than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dirty="0"/>
              <a:t>Appearance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dirty="0"/>
              <a:t>Voice (volume, tone)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dirty="0"/>
              <a:t>Gestures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dirty="0"/>
              <a:t>Body Movement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dirty="0"/>
              <a:t>Eye contact or facial expression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dirty="0"/>
              <a:t>Spatial relations </a:t>
            </a:r>
          </a:p>
          <a:p>
            <a:pPr eaLnBrk="1" hangingPunct="1">
              <a:lnSpc>
                <a:spcPct val="90000"/>
              </a:lnSpc>
            </a:pPr>
            <a:endParaRPr lang="en-US" sz="3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</a:t>
            </a:r>
            <a:r>
              <a:rPr lang="en-US" sz="2400">
                <a:latin typeface="Gill Sans Ultra Bold" pitchFamily="34" charset="0"/>
              </a:rPr>
              <a:t>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 rot="-4323224">
            <a:off x="1597819" y="2326481"/>
            <a:ext cx="2057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</a:t>
            </a:r>
            <a:r>
              <a:rPr lang="en-US" sz="2000" b="1">
                <a:latin typeface="Castellar" pitchFamily="18" charset="0"/>
              </a:rPr>
              <a:t> Encoding</a:t>
            </a:r>
          </a:p>
        </p:txBody>
      </p:sp>
      <p:sp>
        <p:nvSpPr>
          <p:cNvPr id="12295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</a:t>
            </a:r>
            <a:r>
              <a:rPr lang="en-US" sz="2400" b="1">
                <a:latin typeface="Berlin Sans FB Demi" pitchFamily="34" charset="0"/>
              </a:rPr>
              <a:t>Message</a:t>
            </a:r>
          </a:p>
          <a:p>
            <a:r>
              <a:rPr lang="en-US" sz="2400" b="1">
                <a:latin typeface="Calibri" pitchFamily="34" charset="0"/>
              </a:rPr>
              <a:t>(</a:t>
            </a:r>
            <a:r>
              <a:rPr lang="en-US" sz="2400" b="1">
                <a:latin typeface="Comic Sans MS" pitchFamily="66" charset="0"/>
              </a:rPr>
              <a:t>Verbal</a:t>
            </a:r>
            <a:r>
              <a:rPr lang="en-US" sz="2400" b="1">
                <a:latin typeface="Calibri" pitchFamily="34" charset="0"/>
              </a:rPr>
              <a:t>/ </a:t>
            </a:r>
            <a:r>
              <a:rPr lang="en-US" sz="2400" b="1">
                <a:latin typeface="Bradley Hand ITC" pitchFamily="66" charset="0"/>
              </a:rPr>
              <a:t>Nonverbal</a:t>
            </a:r>
            <a:r>
              <a:rPr lang="en-US" sz="2400" b="1">
                <a:latin typeface="Calibri" pitchFamily="34" charset="0"/>
              </a:rPr>
              <a:t>)</a:t>
            </a:r>
          </a:p>
        </p:txBody>
      </p:sp>
      <p:sp>
        <p:nvSpPr>
          <p:cNvPr id="12296" name="TextBox 11"/>
          <p:cNvSpPr txBox="1">
            <a:spLocks noChangeArrowheads="1"/>
          </p:cNvSpPr>
          <p:nvPr/>
        </p:nvSpPr>
        <p:spPr bwMode="auto">
          <a:xfrm>
            <a:off x="5715000" y="15240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4. </a:t>
            </a:r>
            <a:r>
              <a:rPr lang="en-US" sz="2400" b="1">
                <a:latin typeface="Baskerville Old Face" pitchFamily="18" charset="0"/>
              </a:rPr>
              <a:t>Channel</a:t>
            </a:r>
            <a:r>
              <a:rPr lang="en-US" sz="2400" b="1">
                <a:latin typeface="Calibri" pitchFamily="34" charset="0"/>
              </a:rPr>
              <a:t> (Senses)</a:t>
            </a:r>
          </a:p>
        </p:txBody>
      </p:sp>
      <p:sp>
        <p:nvSpPr>
          <p:cNvPr id="12297" name="TextBox 13"/>
          <p:cNvSpPr txBox="1">
            <a:spLocks noChangeArrowheads="1"/>
          </p:cNvSpPr>
          <p:nvPr/>
        </p:nvSpPr>
        <p:spPr bwMode="auto">
          <a:xfrm rot="2939606">
            <a:off x="5424488" y="2465388"/>
            <a:ext cx="205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______________</a:t>
            </a:r>
          </a:p>
        </p:txBody>
      </p:sp>
      <p:sp>
        <p:nvSpPr>
          <p:cNvPr id="12298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______________</a:t>
            </a:r>
          </a:p>
        </p:txBody>
      </p:sp>
      <p:sp>
        <p:nvSpPr>
          <p:cNvPr id="12299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12300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12301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12302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000">
                <a:latin typeface="Baskerville Old Face" pitchFamily="18" charset="0"/>
              </a:rPr>
              <a:t>Channel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Means of </a:t>
            </a:r>
            <a:r>
              <a:rPr lang="en-US" sz="4000" dirty="0">
                <a:latin typeface="Baskerville Old Face" pitchFamily="18" charset="0"/>
              </a:rPr>
              <a:t>transmitting a message</a:t>
            </a:r>
          </a:p>
          <a:p>
            <a:pPr eaLnBrk="1" hangingPunct="1"/>
            <a:r>
              <a:rPr lang="en-US" sz="4000" dirty="0"/>
              <a:t>A medium related to the </a:t>
            </a:r>
            <a:r>
              <a:rPr lang="en-US" sz="4000" dirty="0">
                <a:latin typeface="Baskerville Old Face" pitchFamily="18" charset="0"/>
              </a:rPr>
              <a:t>senses</a:t>
            </a:r>
          </a:p>
          <a:p>
            <a:pPr eaLnBrk="1" hangingPunct="1"/>
            <a:r>
              <a:rPr lang="en-US" sz="4000" dirty="0"/>
              <a:t>For example: </a:t>
            </a:r>
          </a:p>
          <a:p>
            <a:pPr lvl="1" eaLnBrk="1" hangingPunct="1"/>
            <a:r>
              <a:rPr lang="en-US" sz="3300" dirty="0"/>
              <a:t>AUDIO: Airwaves carry messages through the auditory sense </a:t>
            </a:r>
          </a:p>
          <a:p>
            <a:pPr lvl="1" eaLnBrk="1" hangingPunct="1"/>
            <a:r>
              <a:rPr lang="en-US" sz="3300" dirty="0"/>
              <a:t>VISUAL: Light waves carry messages through the visual one</a:t>
            </a:r>
          </a:p>
          <a:p>
            <a:pPr eaLnBrk="1" hangingPunct="1"/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 rot="17276776">
            <a:off x="1597819" y="244984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2. </a:t>
            </a:r>
            <a:r>
              <a:rPr lang="en-US" sz="2800" b="1" dirty="0">
                <a:latin typeface="+mn-lt"/>
              </a:rPr>
              <a:t>Encoding</a:t>
            </a:r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3. </a:t>
            </a:r>
            <a:r>
              <a:rPr lang="en-US" sz="2400" b="1" dirty="0">
                <a:latin typeface="Berlin Sans FB Demi" pitchFamily="34" charset="0"/>
              </a:rPr>
              <a:t>Message</a:t>
            </a:r>
          </a:p>
          <a:p>
            <a:r>
              <a:rPr lang="en-US" sz="2400" b="1" dirty="0">
                <a:latin typeface="Calibri" pitchFamily="34" charset="0"/>
              </a:rPr>
              <a:t>(</a:t>
            </a:r>
            <a:r>
              <a:rPr lang="en-US" sz="2400" b="1" dirty="0">
                <a:latin typeface="Comic Sans MS" pitchFamily="66" charset="0"/>
              </a:rPr>
              <a:t>Verbal</a:t>
            </a:r>
            <a:r>
              <a:rPr lang="en-US" sz="2400" b="1" dirty="0">
                <a:latin typeface="Calibri" pitchFamily="34" charset="0"/>
              </a:rPr>
              <a:t>/ </a:t>
            </a:r>
            <a:r>
              <a:rPr lang="en-US" sz="2400" b="1" dirty="0">
                <a:latin typeface="Bradley Hand ITC" pitchFamily="66" charset="0"/>
              </a:rPr>
              <a:t>Nonverbal</a:t>
            </a:r>
            <a:r>
              <a:rPr lang="en-US" sz="2400" b="1" dirty="0">
                <a:latin typeface="Calibri" pitchFamily="34" charset="0"/>
              </a:rPr>
              <a:t>)</a:t>
            </a:r>
          </a:p>
        </p:txBody>
      </p:sp>
      <p:sp>
        <p:nvSpPr>
          <p:cNvPr id="14344" name="TextBox 11"/>
          <p:cNvSpPr txBox="1">
            <a:spLocks noChangeArrowheads="1"/>
          </p:cNvSpPr>
          <p:nvPr/>
        </p:nvSpPr>
        <p:spPr bwMode="auto">
          <a:xfrm>
            <a:off x="5410200" y="1371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4. </a:t>
            </a:r>
            <a:r>
              <a:rPr lang="en-US" sz="2400" b="1" dirty="0">
                <a:latin typeface="+mn-lt"/>
              </a:rPr>
              <a:t>Channel (Senses)</a:t>
            </a:r>
          </a:p>
        </p:txBody>
      </p:sp>
      <p:sp>
        <p:nvSpPr>
          <p:cNvPr id="14345" name="TextBox 13"/>
          <p:cNvSpPr txBox="1">
            <a:spLocks noChangeArrowheads="1"/>
          </p:cNvSpPr>
          <p:nvPr/>
        </p:nvSpPr>
        <p:spPr bwMode="auto">
          <a:xfrm rot="2939606">
            <a:off x="5424488" y="2419350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</a:t>
            </a:r>
            <a:r>
              <a:rPr lang="en-US" sz="2400" b="1">
                <a:latin typeface="Eras Demi ITC" pitchFamily="34" charset="0"/>
              </a:rPr>
              <a:t>Decoding</a:t>
            </a:r>
          </a:p>
        </p:txBody>
      </p:sp>
      <p:sp>
        <p:nvSpPr>
          <p:cNvPr id="14346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______________</a:t>
            </a:r>
          </a:p>
        </p:txBody>
      </p:sp>
      <p:sp>
        <p:nvSpPr>
          <p:cNvPr id="14347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14348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14349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14350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 b="1">
                <a:latin typeface="Eras Demi ITC" pitchFamily="34" charset="0"/>
              </a:rPr>
              <a:t>Decoding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Receivers </a:t>
            </a:r>
            <a:r>
              <a:rPr lang="en-US" sz="4000" dirty="0">
                <a:latin typeface="Eras Demi ITC" pitchFamily="34" charset="0"/>
              </a:rPr>
              <a:t>give meaning to a message </a:t>
            </a:r>
            <a:r>
              <a:rPr lang="en-US" sz="4000" dirty="0"/>
              <a:t>through their </a:t>
            </a:r>
            <a:r>
              <a:rPr lang="en-US" sz="4000" dirty="0">
                <a:latin typeface="Eras Demi ITC" pitchFamily="34" charset="0"/>
              </a:rPr>
              <a:t>own perceptions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sz="4000" dirty="0"/>
              <a:t>Receivers must </a:t>
            </a:r>
            <a:r>
              <a:rPr lang="en-US" sz="4000" dirty="0">
                <a:latin typeface="Eras Demi ITC" pitchFamily="34" charset="0"/>
              </a:rPr>
              <a:t>interpret messages</a:t>
            </a:r>
            <a:r>
              <a:rPr lang="en-US" sz="4000" dirty="0"/>
              <a:t> (symbols or codes) according to their own background, abilities, attitudes, etc.</a:t>
            </a:r>
            <a:endParaRPr lang="en-US" sz="3300" dirty="0"/>
          </a:p>
          <a:p>
            <a:pPr eaLnBrk="1" hangingPunct="1">
              <a:buFont typeface="Arial" pitchFamily="34" charset="0"/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</a:t>
            </a:r>
            <a:r>
              <a:rPr lang="en-US" sz="2400">
                <a:latin typeface="Gill Sans Ultra Bold" pitchFamily="34" charset="0"/>
              </a:rPr>
              <a:t>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</a:t>
            </a:r>
            <a:r>
              <a:rPr lang="en-US" sz="2400" b="1">
                <a:latin typeface="Berlin Sans FB Demi" pitchFamily="34" charset="0"/>
              </a:rPr>
              <a:t>Message</a:t>
            </a:r>
          </a:p>
          <a:p>
            <a:r>
              <a:rPr lang="en-US" sz="2400" b="1">
                <a:latin typeface="Calibri" pitchFamily="34" charset="0"/>
              </a:rPr>
              <a:t>(</a:t>
            </a:r>
            <a:r>
              <a:rPr lang="en-US" sz="2400" b="1">
                <a:latin typeface="Comic Sans MS" pitchFamily="66" charset="0"/>
              </a:rPr>
              <a:t>Verbal</a:t>
            </a:r>
            <a:r>
              <a:rPr lang="en-US" sz="2400" b="1">
                <a:latin typeface="Calibri" pitchFamily="34" charset="0"/>
              </a:rPr>
              <a:t>/ </a:t>
            </a:r>
            <a:r>
              <a:rPr lang="en-US" sz="2400" b="1">
                <a:latin typeface="Bradley Hand ITC" pitchFamily="66" charset="0"/>
              </a:rPr>
              <a:t>Nonverbal)</a:t>
            </a:r>
          </a:p>
        </p:txBody>
      </p: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5486400" y="137160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4. </a:t>
            </a:r>
            <a:r>
              <a:rPr lang="en-US" sz="2400" b="1" dirty="0">
                <a:latin typeface="+mn-lt"/>
              </a:rPr>
              <a:t>Channel (Senses)</a:t>
            </a:r>
          </a:p>
        </p:txBody>
      </p:sp>
      <p:sp>
        <p:nvSpPr>
          <p:cNvPr id="16393" name="TextBox 13"/>
          <p:cNvSpPr txBox="1">
            <a:spLocks noChangeArrowheads="1"/>
          </p:cNvSpPr>
          <p:nvPr/>
        </p:nvSpPr>
        <p:spPr bwMode="auto">
          <a:xfrm rot="2939606">
            <a:off x="5424488" y="2419350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</a:t>
            </a:r>
            <a:r>
              <a:rPr lang="en-US" sz="2400" b="1">
                <a:latin typeface="Eras Demi ITC" pitchFamily="34" charset="0"/>
              </a:rPr>
              <a:t>Decoding</a:t>
            </a:r>
          </a:p>
        </p:txBody>
      </p:sp>
      <p:sp>
        <p:nvSpPr>
          <p:cNvPr id="16394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6</a:t>
            </a:r>
            <a:r>
              <a:rPr lang="en-US" sz="2400" b="1" dirty="0">
                <a:latin typeface="+mn-lt"/>
              </a:rPr>
              <a:t>. Receiver</a:t>
            </a:r>
          </a:p>
        </p:txBody>
      </p:sp>
      <p:sp>
        <p:nvSpPr>
          <p:cNvPr id="16395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16396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16397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16398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Receiver</a:t>
            </a:r>
            <a:r>
              <a:rPr lang="en-US" sz="5000" dirty="0">
                <a:latin typeface="+mn-lt"/>
              </a:rPr>
              <a:t>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b="1" u="sng" dirty="0"/>
              <a:t>Target</a:t>
            </a:r>
            <a:r>
              <a:rPr lang="en-US" sz="4000" dirty="0"/>
              <a:t> of the sender’s communication</a:t>
            </a:r>
          </a:p>
          <a:p>
            <a:pPr eaLnBrk="1" hangingPunct="1"/>
            <a:r>
              <a:rPr lang="en-US" sz="4000" b="1" u="sng" dirty="0"/>
              <a:t>Decoder</a:t>
            </a:r>
            <a:r>
              <a:rPr lang="en-US" sz="4000" dirty="0"/>
              <a:t> of message</a:t>
            </a:r>
          </a:p>
          <a:p>
            <a:pPr eaLnBrk="1" hangingPunct="1"/>
            <a:r>
              <a:rPr lang="en-US" sz="4000" b="1" u="sng" dirty="0"/>
              <a:t>Listener or observer </a:t>
            </a:r>
            <a:r>
              <a:rPr lang="en-US" sz="4000" dirty="0"/>
              <a:t>of verbal and nonverbal messages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</a:t>
            </a:r>
            <a:r>
              <a:rPr lang="en-US" sz="2400" b="1">
                <a:latin typeface="Berlin Sans FB Demi" pitchFamily="34" charset="0"/>
              </a:rPr>
              <a:t>Message</a:t>
            </a:r>
          </a:p>
          <a:p>
            <a:r>
              <a:rPr lang="en-US" sz="2400" b="1">
                <a:latin typeface="Calibri" pitchFamily="34" charset="0"/>
              </a:rPr>
              <a:t>(</a:t>
            </a:r>
            <a:r>
              <a:rPr lang="en-US" sz="2400" b="1">
                <a:latin typeface="Comic Sans MS" pitchFamily="66" charset="0"/>
              </a:rPr>
              <a:t>Verbal</a:t>
            </a:r>
            <a:r>
              <a:rPr lang="en-US" sz="2400" b="1">
                <a:latin typeface="Calibri" pitchFamily="34" charset="0"/>
              </a:rPr>
              <a:t>/ </a:t>
            </a:r>
            <a:r>
              <a:rPr lang="en-US" sz="2400" b="1">
                <a:latin typeface="Bradley Hand ITC" pitchFamily="66" charset="0"/>
              </a:rPr>
              <a:t>Nonverbal</a:t>
            </a:r>
            <a:r>
              <a:rPr lang="en-US" sz="2400" b="1">
                <a:latin typeface="Calibri" pitchFamily="34" charset="0"/>
              </a:rPr>
              <a:t>)</a:t>
            </a:r>
          </a:p>
        </p:txBody>
      </p: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5486400" y="13716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4</a:t>
            </a:r>
            <a:r>
              <a:rPr lang="en-US" sz="2400" b="1" dirty="0">
                <a:latin typeface="+mn-lt"/>
              </a:rPr>
              <a:t>. Channel (Senses)</a:t>
            </a:r>
          </a:p>
        </p:txBody>
      </p:sp>
      <p:sp>
        <p:nvSpPr>
          <p:cNvPr id="18441" name="TextBox 13"/>
          <p:cNvSpPr txBox="1">
            <a:spLocks noChangeArrowheads="1"/>
          </p:cNvSpPr>
          <p:nvPr/>
        </p:nvSpPr>
        <p:spPr bwMode="auto">
          <a:xfrm rot="2939606">
            <a:off x="5424488" y="2419350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5. </a:t>
            </a:r>
            <a:r>
              <a:rPr lang="en-US" sz="2400" b="1" dirty="0">
                <a:latin typeface="Eras Demi ITC" pitchFamily="34" charset="0"/>
              </a:rPr>
              <a:t>Decoding</a:t>
            </a:r>
          </a:p>
        </p:txBody>
      </p:sp>
      <p:sp>
        <p:nvSpPr>
          <p:cNvPr id="18442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+mn-lt"/>
              </a:rPr>
              <a:t>6. Receiver</a:t>
            </a:r>
          </a:p>
        </p:txBody>
      </p:sp>
      <p:sp>
        <p:nvSpPr>
          <p:cNvPr id="18443" name="TextBox 15"/>
          <p:cNvSpPr txBox="1">
            <a:spLocks noChangeArrowheads="1"/>
          </p:cNvSpPr>
          <p:nvPr/>
        </p:nvSpPr>
        <p:spPr bwMode="auto">
          <a:xfrm rot="-3256568">
            <a:off x="5436394" y="4826794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7. </a:t>
            </a:r>
            <a:r>
              <a:rPr lang="en-US" sz="2000" b="1" dirty="0">
                <a:latin typeface="Castellar" pitchFamily="18" charset="0"/>
              </a:rPr>
              <a:t>Encoding</a:t>
            </a:r>
          </a:p>
        </p:txBody>
      </p:sp>
      <p:sp>
        <p:nvSpPr>
          <p:cNvPr id="18444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18445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18446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 b="1">
                <a:latin typeface="Castellar" pitchFamily="18" charset="0"/>
              </a:rPr>
              <a:t>Encoding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/>
              <a:t>Same definition as last time…</a:t>
            </a:r>
          </a:p>
          <a:p>
            <a:pPr eaLnBrk="1" hangingPunct="1"/>
            <a:r>
              <a:rPr lang="en-US" sz="4000"/>
              <a:t>Now it is the receiver </a:t>
            </a:r>
            <a:r>
              <a:rPr lang="en-US" sz="4000" b="1">
                <a:latin typeface="Castellar" pitchFamily="18" charset="0"/>
              </a:rPr>
              <a:t>encoding</a:t>
            </a:r>
            <a:r>
              <a:rPr lang="en-US" sz="4000"/>
              <a:t> his or her feedback.</a:t>
            </a:r>
            <a:endParaRPr lang="en-US" sz="3300"/>
          </a:p>
          <a:p>
            <a:pPr eaLnBrk="1" hangingPunct="1"/>
            <a:endParaRPr lang="en-US"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20486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20487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</a:t>
            </a:r>
            <a:r>
              <a:rPr lang="en-US" sz="2400" b="1">
                <a:latin typeface="Berlin Sans FB Demi" pitchFamily="34" charset="0"/>
              </a:rPr>
              <a:t>Message</a:t>
            </a:r>
          </a:p>
          <a:p>
            <a:r>
              <a:rPr lang="en-US" sz="2400" b="1">
                <a:latin typeface="Calibri" pitchFamily="34" charset="0"/>
              </a:rPr>
              <a:t>(</a:t>
            </a:r>
            <a:r>
              <a:rPr lang="en-US" sz="2400" b="1">
                <a:latin typeface="Comic Sans MS" pitchFamily="66" charset="0"/>
              </a:rPr>
              <a:t>Verbal</a:t>
            </a:r>
            <a:r>
              <a:rPr lang="en-US" sz="2400" b="1">
                <a:latin typeface="Calibri" pitchFamily="34" charset="0"/>
              </a:rPr>
              <a:t>/ </a:t>
            </a:r>
            <a:r>
              <a:rPr lang="en-US" sz="2400" b="1">
                <a:latin typeface="Bradley Hand ITC" pitchFamily="66" charset="0"/>
              </a:rPr>
              <a:t>Nonverbal</a:t>
            </a:r>
            <a:r>
              <a:rPr lang="en-US" sz="2400" b="1">
                <a:latin typeface="Calibri" pitchFamily="34" charset="0"/>
              </a:rPr>
              <a:t>)</a:t>
            </a:r>
          </a:p>
        </p:txBody>
      </p:sp>
      <p:sp>
        <p:nvSpPr>
          <p:cNvPr id="20488" name="TextBox 11"/>
          <p:cNvSpPr txBox="1">
            <a:spLocks noChangeArrowheads="1"/>
          </p:cNvSpPr>
          <p:nvPr/>
        </p:nvSpPr>
        <p:spPr bwMode="auto">
          <a:xfrm>
            <a:off x="5410200" y="1371600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4. </a:t>
            </a:r>
            <a:r>
              <a:rPr lang="en-US" sz="2400" b="1" dirty="0">
                <a:latin typeface="+mn-lt"/>
              </a:rPr>
              <a:t>Channel (Senses)</a:t>
            </a:r>
          </a:p>
        </p:txBody>
      </p:sp>
      <p:sp>
        <p:nvSpPr>
          <p:cNvPr id="20489" name="TextBox 13"/>
          <p:cNvSpPr txBox="1">
            <a:spLocks noChangeArrowheads="1"/>
          </p:cNvSpPr>
          <p:nvPr/>
        </p:nvSpPr>
        <p:spPr bwMode="auto">
          <a:xfrm rot="2939606">
            <a:off x="5424488" y="2419350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5. </a:t>
            </a:r>
            <a:r>
              <a:rPr lang="en-US" sz="2400" b="1" dirty="0">
                <a:latin typeface="Eras Demi ITC" pitchFamily="34" charset="0"/>
              </a:rPr>
              <a:t>Decoding</a:t>
            </a:r>
          </a:p>
        </p:txBody>
      </p:sp>
      <p:sp>
        <p:nvSpPr>
          <p:cNvPr id="20490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+mn-lt"/>
              </a:rPr>
              <a:t>6. Receiver</a:t>
            </a:r>
          </a:p>
        </p:txBody>
      </p:sp>
      <p:sp>
        <p:nvSpPr>
          <p:cNvPr id="20491" name="TextBox 15"/>
          <p:cNvSpPr txBox="1">
            <a:spLocks noChangeArrowheads="1"/>
          </p:cNvSpPr>
          <p:nvPr/>
        </p:nvSpPr>
        <p:spPr bwMode="auto">
          <a:xfrm rot="-3256568">
            <a:off x="5436394" y="4826794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7.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20492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8. </a:t>
            </a:r>
            <a:r>
              <a:rPr lang="en-US" sz="2400">
                <a:latin typeface="Impact" pitchFamily="34" charset="0"/>
              </a:rPr>
              <a:t>Feedback</a:t>
            </a:r>
          </a:p>
        </p:txBody>
      </p:sp>
      <p:sp>
        <p:nvSpPr>
          <p:cNvPr id="20493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20494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__________</a:t>
            </a: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_________</a:t>
            </a: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5715000" y="1524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4. ______________</a:t>
            </a:r>
          </a:p>
        </p:txBody>
      </p:sp>
      <p:sp>
        <p:nvSpPr>
          <p:cNvPr id="3081" name="TextBox 13"/>
          <p:cNvSpPr txBox="1">
            <a:spLocks noChangeArrowheads="1"/>
          </p:cNvSpPr>
          <p:nvPr/>
        </p:nvSpPr>
        <p:spPr bwMode="auto">
          <a:xfrm rot="2939606">
            <a:off x="5424488" y="2465388"/>
            <a:ext cx="205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______________</a:t>
            </a:r>
          </a:p>
        </p:txBody>
      </p:sp>
      <p:sp>
        <p:nvSpPr>
          <p:cNvPr id="3082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______________</a:t>
            </a:r>
          </a:p>
        </p:txBody>
      </p:sp>
      <p:sp>
        <p:nvSpPr>
          <p:cNvPr id="3083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3084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3085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3086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>
                <a:latin typeface="Impact" pitchFamily="34" charset="0"/>
              </a:rPr>
              <a:t>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700" b="1" u="sng" dirty="0"/>
              <a:t>Response</a:t>
            </a:r>
            <a:r>
              <a:rPr lang="en-US" sz="3700" dirty="0"/>
              <a:t> of the receiver to the sender’s message, which </a:t>
            </a:r>
            <a:r>
              <a:rPr lang="en-US" sz="3700" b="1" u="sng" dirty="0"/>
              <a:t>tells</a:t>
            </a:r>
            <a:r>
              <a:rPr lang="en-US" sz="3700" dirty="0"/>
              <a:t> the sender </a:t>
            </a:r>
            <a:r>
              <a:rPr lang="en-US" sz="3700" b="1" u="sng" dirty="0"/>
              <a:t>how the message was received</a:t>
            </a:r>
            <a:r>
              <a:rPr lang="en-US" sz="3700" b="1" dirty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800" b="1" u="sng" dirty="0"/>
          </a:p>
          <a:p>
            <a:pPr eaLnBrk="1" hangingPunct="1">
              <a:lnSpc>
                <a:spcPct val="80000"/>
              </a:lnSpc>
            </a:pPr>
            <a:r>
              <a:rPr lang="en-US" sz="3700" dirty="0"/>
              <a:t>It answers the question, “How am I doing?”</a:t>
            </a:r>
          </a:p>
          <a:p>
            <a:pPr eaLnBrk="1" hangingPunct="1">
              <a:lnSpc>
                <a:spcPct val="80000"/>
              </a:lnSpc>
            </a:pPr>
            <a:endParaRPr lang="en-US" sz="800" dirty="0"/>
          </a:p>
          <a:p>
            <a:pPr eaLnBrk="1" hangingPunct="1">
              <a:lnSpc>
                <a:spcPct val="80000"/>
              </a:lnSpc>
            </a:pPr>
            <a:r>
              <a:rPr lang="en-US" sz="3700" dirty="0"/>
              <a:t>Examples: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700" dirty="0"/>
              <a:t>Nodding heads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700" dirty="0"/>
              <a:t>Confused looks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700" dirty="0"/>
              <a:t>Questions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700" dirty="0"/>
              <a:t>Applause </a:t>
            </a:r>
          </a:p>
          <a:p>
            <a:pPr eaLnBrk="1" hangingPunct="1">
              <a:lnSpc>
                <a:spcPct val="80000"/>
              </a:lnSpc>
            </a:pP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22534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22535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</a:t>
            </a:r>
            <a:r>
              <a:rPr lang="en-US" sz="2400" b="1">
                <a:latin typeface="Berlin Sans FB Demi" pitchFamily="34" charset="0"/>
              </a:rPr>
              <a:t>Message</a:t>
            </a:r>
          </a:p>
          <a:p>
            <a:r>
              <a:rPr lang="en-US" sz="2400" b="1">
                <a:latin typeface="Calibri" pitchFamily="34" charset="0"/>
              </a:rPr>
              <a:t>(</a:t>
            </a:r>
            <a:r>
              <a:rPr lang="en-US" sz="2400" b="1">
                <a:latin typeface="Comic Sans MS" pitchFamily="66" charset="0"/>
              </a:rPr>
              <a:t>Verbal</a:t>
            </a:r>
            <a:r>
              <a:rPr lang="en-US" sz="2400" b="1">
                <a:latin typeface="Calibri" pitchFamily="34" charset="0"/>
              </a:rPr>
              <a:t>/ </a:t>
            </a:r>
            <a:r>
              <a:rPr lang="en-US" sz="2400" b="1">
                <a:latin typeface="Bradley Hand ITC" pitchFamily="66" charset="0"/>
              </a:rPr>
              <a:t>Nonverbal</a:t>
            </a:r>
            <a:r>
              <a:rPr lang="en-US" sz="2400" b="1">
                <a:latin typeface="Calibri" pitchFamily="34" charset="0"/>
              </a:rPr>
              <a:t>)</a:t>
            </a:r>
          </a:p>
        </p:txBody>
      </p:sp>
      <p:sp>
        <p:nvSpPr>
          <p:cNvPr id="22536" name="TextBox 11"/>
          <p:cNvSpPr txBox="1">
            <a:spLocks noChangeArrowheads="1"/>
          </p:cNvSpPr>
          <p:nvPr/>
        </p:nvSpPr>
        <p:spPr bwMode="auto">
          <a:xfrm>
            <a:off x="5715000" y="15240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4. </a:t>
            </a:r>
            <a:r>
              <a:rPr lang="en-US" sz="2400" b="1">
                <a:latin typeface="Baskerville Old Face" pitchFamily="18" charset="0"/>
              </a:rPr>
              <a:t>Channel</a:t>
            </a:r>
            <a:r>
              <a:rPr lang="en-US" sz="2400" b="1">
                <a:latin typeface="Calibri" pitchFamily="34" charset="0"/>
              </a:rPr>
              <a:t> (Senses)</a:t>
            </a:r>
          </a:p>
        </p:txBody>
      </p:sp>
      <p:sp>
        <p:nvSpPr>
          <p:cNvPr id="22537" name="TextBox 13"/>
          <p:cNvSpPr txBox="1">
            <a:spLocks noChangeArrowheads="1"/>
          </p:cNvSpPr>
          <p:nvPr/>
        </p:nvSpPr>
        <p:spPr bwMode="auto">
          <a:xfrm rot="2939606">
            <a:off x="5424488" y="2419350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</a:t>
            </a:r>
            <a:r>
              <a:rPr lang="en-US" sz="2400" b="1">
                <a:latin typeface="Eras Demi ITC" pitchFamily="34" charset="0"/>
              </a:rPr>
              <a:t>Decoding</a:t>
            </a:r>
          </a:p>
        </p:txBody>
      </p:sp>
      <p:sp>
        <p:nvSpPr>
          <p:cNvPr id="22538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6. </a:t>
            </a:r>
            <a:r>
              <a:rPr lang="en-US" sz="2000" b="1">
                <a:latin typeface="Ravie" pitchFamily="82" charset="0"/>
              </a:rPr>
              <a:t>Receiver</a:t>
            </a:r>
          </a:p>
        </p:txBody>
      </p:sp>
      <p:sp>
        <p:nvSpPr>
          <p:cNvPr id="22539" name="TextBox 15"/>
          <p:cNvSpPr txBox="1">
            <a:spLocks noChangeArrowheads="1"/>
          </p:cNvSpPr>
          <p:nvPr/>
        </p:nvSpPr>
        <p:spPr bwMode="auto">
          <a:xfrm rot="-3256568">
            <a:off x="5436394" y="4826794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7.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22540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8. </a:t>
            </a:r>
            <a:r>
              <a:rPr lang="en-US" sz="2400">
                <a:latin typeface="Impact" pitchFamily="34" charset="0"/>
              </a:rPr>
              <a:t>Feedback</a:t>
            </a:r>
          </a:p>
        </p:txBody>
      </p:sp>
      <p:sp>
        <p:nvSpPr>
          <p:cNvPr id="22541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22542" name="TextBox 18"/>
          <p:cNvSpPr txBox="1">
            <a:spLocks noChangeArrowheads="1"/>
          </p:cNvSpPr>
          <p:nvPr/>
        </p:nvSpPr>
        <p:spPr bwMode="auto">
          <a:xfrm>
            <a:off x="3733800" y="5029200"/>
            <a:ext cx="2057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9. </a:t>
            </a:r>
            <a:r>
              <a:rPr lang="en-US" sz="2000">
                <a:latin typeface="Showcard Gothic" pitchFamily="82" charset="0"/>
              </a:rPr>
              <a:t>Possible Interference 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2500" dirty="0">
                <a:latin typeface="YouMurderer BB" pitchFamily="2" charset="0"/>
              </a:rPr>
              <a:t>Interference</a:t>
            </a:r>
            <a:r>
              <a:rPr lang="en-US" sz="12500" dirty="0"/>
              <a:t>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Anything that </a:t>
            </a:r>
            <a:r>
              <a:rPr lang="en-US" sz="4000" b="1" u="sng" dirty="0"/>
              <a:t>disrupts or prevents</a:t>
            </a:r>
            <a:r>
              <a:rPr lang="en-US" sz="4000" b="1" dirty="0"/>
              <a:t>  </a:t>
            </a:r>
            <a:r>
              <a:rPr lang="en-US" sz="4000" dirty="0"/>
              <a:t>a receiver’s </a:t>
            </a:r>
            <a:r>
              <a:rPr lang="en-US" sz="4000" b="1" u="sng" dirty="0"/>
              <a:t>interpretation</a:t>
            </a:r>
            <a:r>
              <a:rPr lang="en-US" sz="4000" dirty="0"/>
              <a:t> of a </a:t>
            </a:r>
            <a:r>
              <a:rPr lang="en-US" sz="4000" b="1" u="sng" dirty="0"/>
              <a:t>sender’s message</a:t>
            </a:r>
            <a:r>
              <a:rPr lang="en-US" sz="4000" dirty="0"/>
              <a:t> as the latter intended.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sz="4000" dirty="0"/>
              <a:t>Internal or External Noise.</a:t>
            </a:r>
          </a:p>
          <a:p>
            <a:pPr eaLnBrk="1" hangingPunct="1"/>
            <a:endParaRPr lang="en-US" sz="4000" dirty="0"/>
          </a:p>
          <a:p>
            <a:pPr eaLnBrk="1" hangingPunct="1">
              <a:buFont typeface="Arial" pitchFamily="34" charset="0"/>
              <a:buNone/>
            </a:pPr>
            <a:endParaRPr lang="en-US" sz="3300" dirty="0"/>
          </a:p>
          <a:p>
            <a:pPr eaLnBrk="1" hangingPunct="1">
              <a:buFont typeface="Arial" pitchFamily="34" charset="0"/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u="sng" dirty="0">
                <a:latin typeface="+mn-lt"/>
              </a:rPr>
              <a:t>Internal</a:t>
            </a:r>
            <a:r>
              <a:rPr lang="en-US" sz="6600" dirty="0">
                <a:latin typeface="+mn-lt"/>
              </a:rPr>
              <a:t> Interference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b="1" u="sng" dirty="0"/>
              <a:t>Feelings, attitudes, or opinions </a:t>
            </a:r>
            <a:r>
              <a:rPr lang="en-US" sz="4000" dirty="0"/>
              <a:t>belonging to the </a:t>
            </a:r>
            <a:r>
              <a:rPr lang="en-US" sz="4000" b="1" u="sng" dirty="0"/>
              <a:t>receiver</a:t>
            </a:r>
            <a:r>
              <a:rPr lang="en-US" sz="4000" dirty="0"/>
              <a:t> that </a:t>
            </a:r>
            <a:r>
              <a:rPr lang="en-US" sz="4000" b="1" u="sng" dirty="0"/>
              <a:t>prevent</a:t>
            </a:r>
            <a:r>
              <a:rPr lang="en-US" sz="4000" dirty="0"/>
              <a:t> the receiver from </a:t>
            </a:r>
            <a:r>
              <a:rPr lang="en-US" sz="4000" b="1" u="sng" dirty="0"/>
              <a:t>listening</a:t>
            </a:r>
            <a:r>
              <a:rPr lang="en-US" sz="4000" u="sng" dirty="0"/>
              <a:t> </a:t>
            </a:r>
            <a:r>
              <a:rPr lang="en-US" sz="4000" dirty="0"/>
              <a:t>to the speaker carefully.</a:t>
            </a: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4000" dirty="0"/>
              <a:t>A teacher using vocabulary words that students don’t understand</a:t>
            </a: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4000" dirty="0"/>
              <a:t>An individual’s bias against a certain group of people (race, ethnicity, etc.)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3300" dirty="0"/>
          </a:p>
          <a:p>
            <a:pPr eaLnBrk="1" hangingPunct="1">
              <a:lnSpc>
                <a:spcPct val="90000"/>
              </a:lnSpc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>
                <a:latin typeface="Rockwell Extra Bold" pitchFamily="18" charset="0"/>
              </a:rPr>
              <a:t>External</a:t>
            </a:r>
            <a:r>
              <a:rPr lang="en-US" sz="5000">
                <a:latin typeface="Showcard Gothic" pitchFamily="82" charset="0"/>
              </a:rPr>
              <a:t> Interference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400" dirty="0">
                <a:latin typeface="Rockwell Extra Bold" pitchFamily="18" charset="0"/>
              </a:rPr>
              <a:t>Disruptions</a:t>
            </a:r>
            <a:r>
              <a:rPr lang="en-US" sz="3400" dirty="0"/>
              <a:t> usually </a:t>
            </a:r>
            <a:r>
              <a:rPr lang="en-US" sz="3400" dirty="0">
                <a:latin typeface="Rockwell Extra Bold" pitchFamily="18" charset="0"/>
              </a:rPr>
              <a:t>found in the channel</a:t>
            </a:r>
            <a:r>
              <a:rPr lang="en-US" sz="3400" dirty="0"/>
              <a:t> causing the transmission of the </a:t>
            </a:r>
            <a:r>
              <a:rPr lang="en-US" sz="3400" dirty="0">
                <a:latin typeface="Rockwell Extra Bold" pitchFamily="18" charset="0"/>
              </a:rPr>
              <a:t>message to be interrupted.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900" dirty="0">
              <a:latin typeface="Rockwell Extra Bol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400" dirty="0"/>
              <a:t>Examples: 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en-US" sz="2800" dirty="0"/>
              <a:t>Fire truck siren interrupting the reception of speech.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en-US" sz="2800" dirty="0"/>
              <a:t>A loud clanking noise coming from the air conditioning unit.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en-US" sz="2800" dirty="0"/>
              <a:t>A grandpa who turns his hearing aid off while his wife is instructing him on the daily chores.</a:t>
            </a:r>
          </a:p>
          <a:p>
            <a:pPr eaLnBrk="1" hangingPunct="1">
              <a:lnSpc>
                <a:spcPct val="90000"/>
              </a:lnSpc>
            </a:pP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26630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</a:t>
            </a:r>
            <a:r>
              <a:rPr lang="en-US" sz="2400" b="1">
                <a:latin typeface="Berlin Sans FB Demi" pitchFamily="34" charset="0"/>
              </a:rPr>
              <a:t>Message</a:t>
            </a:r>
          </a:p>
          <a:p>
            <a:r>
              <a:rPr lang="en-US" sz="2400" b="1">
                <a:latin typeface="Calibri" pitchFamily="34" charset="0"/>
              </a:rPr>
              <a:t>(</a:t>
            </a:r>
            <a:r>
              <a:rPr lang="en-US" sz="2400" b="1">
                <a:latin typeface="Comic Sans MS" pitchFamily="66" charset="0"/>
              </a:rPr>
              <a:t>Verbal</a:t>
            </a:r>
            <a:r>
              <a:rPr lang="en-US" sz="2400" b="1">
                <a:latin typeface="Calibri" pitchFamily="34" charset="0"/>
              </a:rPr>
              <a:t>/ </a:t>
            </a:r>
            <a:r>
              <a:rPr lang="en-US" sz="2400" b="1">
                <a:latin typeface="Bradley Hand ITC" pitchFamily="66" charset="0"/>
              </a:rPr>
              <a:t>Nonverbal</a:t>
            </a:r>
            <a:r>
              <a:rPr lang="en-US" sz="2400" b="1">
                <a:latin typeface="Calibri" pitchFamily="34" charset="0"/>
              </a:rPr>
              <a:t>)</a:t>
            </a:r>
          </a:p>
        </p:txBody>
      </p:sp>
      <p:sp>
        <p:nvSpPr>
          <p:cNvPr id="26632" name="TextBox 11"/>
          <p:cNvSpPr txBox="1">
            <a:spLocks noChangeArrowheads="1"/>
          </p:cNvSpPr>
          <p:nvPr/>
        </p:nvSpPr>
        <p:spPr bwMode="auto">
          <a:xfrm>
            <a:off x="5334000" y="1371600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4. </a:t>
            </a:r>
            <a:r>
              <a:rPr lang="en-US" sz="2400" b="1" dirty="0">
                <a:latin typeface="+mn-lt"/>
              </a:rPr>
              <a:t>Channel (Senses)</a:t>
            </a:r>
          </a:p>
        </p:txBody>
      </p:sp>
      <p:sp>
        <p:nvSpPr>
          <p:cNvPr id="26633" name="TextBox 13"/>
          <p:cNvSpPr txBox="1">
            <a:spLocks noChangeArrowheads="1"/>
          </p:cNvSpPr>
          <p:nvPr/>
        </p:nvSpPr>
        <p:spPr bwMode="auto">
          <a:xfrm rot="2939606">
            <a:off x="5534985" y="2525941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5. </a:t>
            </a:r>
            <a:r>
              <a:rPr lang="en-US" sz="2400" b="1" dirty="0">
                <a:latin typeface="Eras Demi ITC" pitchFamily="34" charset="0"/>
              </a:rPr>
              <a:t>Decoding</a:t>
            </a:r>
          </a:p>
        </p:txBody>
      </p:sp>
      <p:sp>
        <p:nvSpPr>
          <p:cNvPr id="26634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6</a:t>
            </a:r>
            <a:r>
              <a:rPr lang="en-US" sz="2800" b="1" dirty="0">
                <a:latin typeface="+mn-lt"/>
              </a:rPr>
              <a:t>. Receiver</a:t>
            </a:r>
          </a:p>
        </p:txBody>
      </p:sp>
      <p:sp>
        <p:nvSpPr>
          <p:cNvPr id="26635" name="TextBox 15"/>
          <p:cNvSpPr txBox="1">
            <a:spLocks noChangeArrowheads="1"/>
          </p:cNvSpPr>
          <p:nvPr/>
        </p:nvSpPr>
        <p:spPr bwMode="auto">
          <a:xfrm rot="-3256568">
            <a:off x="5436394" y="4826794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7.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26636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8. </a:t>
            </a:r>
            <a:r>
              <a:rPr lang="en-US" sz="2400" dirty="0">
                <a:latin typeface="Impact" pitchFamily="34" charset="0"/>
              </a:rPr>
              <a:t>Feedback</a:t>
            </a:r>
          </a:p>
        </p:txBody>
      </p:sp>
      <p:sp>
        <p:nvSpPr>
          <p:cNvPr id="26637" name="TextBox 17"/>
          <p:cNvSpPr txBox="1">
            <a:spLocks noChangeArrowheads="1"/>
          </p:cNvSpPr>
          <p:nvPr/>
        </p:nvSpPr>
        <p:spPr bwMode="auto">
          <a:xfrm rot="2889499">
            <a:off x="1806658" y="5150174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</a:t>
            </a:r>
            <a:r>
              <a:rPr lang="en-US" b="1">
                <a:latin typeface="Eras Demi ITC" pitchFamily="34" charset="0"/>
              </a:rPr>
              <a:t> Decoding </a:t>
            </a:r>
            <a:endParaRPr lang="en-US">
              <a:latin typeface="Calibri" pitchFamily="34" charset="0"/>
            </a:endParaRPr>
          </a:p>
        </p:txBody>
      </p:sp>
      <p:sp>
        <p:nvSpPr>
          <p:cNvPr id="26638" name="TextBox 18"/>
          <p:cNvSpPr txBox="1">
            <a:spLocks noChangeArrowheads="1"/>
          </p:cNvSpPr>
          <p:nvPr/>
        </p:nvSpPr>
        <p:spPr bwMode="auto">
          <a:xfrm>
            <a:off x="3733800" y="50292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+mn-lt"/>
              </a:rPr>
              <a:t>9. </a:t>
            </a:r>
            <a:r>
              <a:rPr lang="en-US" sz="2400" dirty="0">
                <a:latin typeface="+mn-lt"/>
              </a:rPr>
              <a:t>Possible Interference 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>
                <a:latin typeface="Eras Demi ITC" pitchFamily="34" charset="0"/>
              </a:rPr>
              <a:t>Decoding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Same as previous definition.</a:t>
            </a:r>
          </a:p>
          <a:p>
            <a:pPr eaLnBrk="1" hangingPunct="1"/>
            <a:r>
              <a:rPr lang="en-US" sz="4000" dirty="0"/>
              <a:t>This time the </a:t>
            </a:r>
            <a:r>
              <a:rPr lang="en-US" sz="4000" b="1" u="sng" dirty="0"/>
              <a:t>sender decodes </a:t>
            </a:r>
            <a:r>
              <a:rPr lang="en-US" sz="4000" dirty="0"/>
              <a:t>the </a:t>
            </a:r>
            <a:r>
              <a:rPr lang="en-US" sz="4000" b="1" u="sng" dirty="0"/>
              <a:t>feedback</a:t>
            </a:r>
            <a:r>
              <a:rPr lang="en-US" sz="4000" dirty="0"/>
              <a:t> from the </a:t>
            </a:r>
            <a:r>
              <a:rPr lang="en-US" sz="4000" b="1" u="sng" dirty="0"/>
              <a:t>receiver</a:t>
            </a:r>
            <a:r>
              <a:rPr lang="en-US" sz="4000" dirty="0"/>
              <a:t> and analyzes whether or not the message communicated effectively.</a:t>
            </a:r>
            <a:endParaRPr lang="en-US" sz="3300" dirty="0"/>
          </a:p>
          <a:p>
            <a:pPr eaLnBrk="1" hangingPunct="1"/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b="1" dirty="0">
                <a:latin typeface="Gill Sans Ultra Bold" pitchFamily="34" charset="0"/>
              </a:rPr>
              <a:t>Sender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Gill Sans Ultra Bold" pitchFamily="34" charset="0"/>
              </a:rPr>
              <a:t>Initiator</a:t>
            </a:r>
            <a:r>
              <a:rPr lang="en-US" sz="4000" dirty="0"/>
              <a:t> of communication</a:t>
            </a:r>
          </a:p>
          <a:p>
            <a:pPr eaLnBrk="1" hangingPunct="1"/>
            <a:r>
              <a:rPr lang="en-US" sz="4000" dirty="0">
                <a:latin typeface="Gill Sans Ultra Bold" pitchFamily="34" charset="0"/>
              </a:rPr>
              <a:t>Encoder</a:t>
            </a:r>
            <a:r>
              <a:rPr lang="en-US" sz="4000" dirty="0"/>
              <a:t> of message (has to decide what to say &amp; how to say it)</a:t>
            </a:r>
          </a:p>
          <a:p>
            <a:pPr eaLnBrk="1" hangingPunct="1"/>
            <a:r>
              <a:rPr lang="en-US" sz="4000" dirty="0">
                <a:latin typeface="Gill Sans Ultra Bold" pitchFamily="34" charset="0"/>
              </a:rPr>
              <a:t>Speaker or performer </a:t>
            </a:r>
            <a:r>
              <a:rPr lang="en-US" sz="4000" dirty="0"/>
              <a:t>who uses verbal and nonverbal means of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5126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__________</a:t>
            </a:r>
          </a:p>
        </p:txBody>
      </p:sp>
      <p:sp>
        <p:nvSpPr>
          <p:cNvPr id="5128" name="TextBox 11"/>
          <p:cNvSpPr txBox="1">
            <a:spLocks noChangeArrowheads="1"/>
          </p:cNvSpPr>
          <p:nvPr/>
        </p:nvSpPr>
        <p:spPr bwMode="auto">
          <a:xfrm>
            <a:off x="5715000" y="1524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4. ______________</a:t>
            </a:r>
          </a:p>
        </p:txBody>
      </p:sp>
      <p:sp>
        <p:nvSpPr>
          <p:cNvPr id="5129" name="TextBox 13"/>
          <p:cNvSpPr txBox="1">
            <a:spLocks noChangeArrowheads="1"/>
          </p:cNvSpPr>
          <p:nvPr/>
        </p:nvSpPr>
        <p:spPr bwMode="auto">
          <a:xfrm rot="2939606">
            <a:off x="5424488" y="2465388"/>
            <a:ext cx="205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______________</a:t>
            </a:r>
          </a:p>
        </p:txBody>
      </p:sp>
      <p:sp>
        <p:nvSpPr>
          <p:cNvPr id="5130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______________</a:t>
            </a:r>
          </a:p>
        </p:txBody>
      </p:sp>
      <p:sp>
        <p:nvSpPr>
          <p:cNvPr id="5131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5132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5133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>
                <a:latin typeface="Castellar" pitchFamily="18" charset="0"/>
              </a:rPr>
              <a:t>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Sender’s selection of a means of expression (</a:t>
            </a:r>
            <a:r>
              <a:rPr lang="en-US" sz="4000" i="1" dirty="0"/>
              <a:t>what will I say &amp; how will I say it so my audience can understand?)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Translating ideas into forms of expression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Selecting appropriate symbols and words for the receiver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dirty="0">
                <a:latin typeface="+mn-lt"/>
              </a:rPr>
              <a:t>Levels of </a:t>
            </a:r>
            <a:r>
              <a:rPr lang="en-US" sz="5000" b="1" dirty="0">
                <a:latin typeface="+mn-lt"/>
              </a:rPr>
              <a:t>Information</a:t>
            </a:r>
            <a:r>
              <a:rPr lang="en-US" sz="5000" dirty="0"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Cultural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Race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Sex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National background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Sociological</a:t>
            </a:r>
            <a:r>
              <a:rPr lang="en-US" sz="4000" dirty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Level of education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Income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Social class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Individual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Interests, hobbies, social groups,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8198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</a:t>
            </a:r>
            <a:r>
              <a:rPr lang="en-US" b="1">
                <a:latin typeface="Castellar" pitchFamily="18" charset="0"/>
              </a:rPr>
              <a:t> Encoding</a:t>
            </a:r>
          </a:p>
        </p:txBody>
      </p:sp>
      <p:sp>
        <p:nvSpPr>
          <p:cNvPr id="8199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+mn-lt"/>
              </a:rPr>
              <a:t>3. Message</a:t>
            </a:r>
          </a:p>
          <a:p>
            <a:r>
              <a:rPr lang="en-US" sz="2400" b="1" dirty="0">
                <a:latin typeface="+mn-lt"/>
              </a:rPr>
              <a:t>(Verbal/ Nonverbal)</a:t>
            </a:r>
          </a:p>
        </p:txBody>
      </p:sp>
      <p:sp>
        <p:nvSpPr>
          <p:cNvPr id="8200" name="TextBox 11"/>
          <p:cNvSpPr txBox="1">
            <a:spLocks noChangeArrowheads="1"/>
          </p:cNvSpPr>
          <p:nvPr/>
        </p:nvSpPr>
        <p:spPr bwMode="auto">
          <a:xfrm>
            <a:off x="5715000" y="1524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4. ______________</a:t>
            </a:r>
          </a:p>
        </p:txBody>
      </p:sp>
      <p:sp>
        <p:nvSpPr>
          <p:cNvPr id="8201" name="TextBox 13"/>
          <p:cNvSpPr txBox="1">
            <a:spLocks noChangeArrowheads="1"/>
          </p:cNvSpPr>
          <p:nvPr/>
        </p:nvSpPr>
        <p:spPr bwMode="auto">
          <a:xfrm rot="2939606">
            <a:off x="5424488" y="2465388"/>
            <a:ext cx="205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______________</a:t>
            </a:r>
          </a:p>
        </p:txBody>
      </p:sp>
      <p:sp>
        <p:nvSpPr>
          <p:cNvPr id="8202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______________</a:t>
            </a:r>
          </a:p>
        </p:txBody>
      </p:sp>
      <p:sp>
        <p:nvSpPr>
          <p:cNvPr id="8203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8204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8205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8206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>
                <a:latin typeface="Berlin Sans FB Demi" pitchFamily="34" charset="0"/>
              </a:rPr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Berlin Sans FB Demi" pitchFamily="34" charset="0"/>
              </a:rPr>
              <a:t>Information - </a:t>
            </a:r>
            <a:r>
              <a:rPr lang="en-US" sz="4000" dirty="0"/>
              <a:t>WHAT is said &amp; HOW it is said.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>
              <a:latin typeface="Berlin Sans FB Dem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A systemic </a:t>
            </a:r>
            <a:r>
              <a:rPr lang="en-US" sz="4000" dirty="0">
                <a:latin typeface="Berlin Sans FB Demi" pitchFamily="34" charset="0"/>
              </a:rPr>
              <a:t>translation</a:t>
            </a:r>
            <a:r>
              <a:rPr lang="en-US" sz="4000" dirty="0"/>
              <a:t> of a sender’s intention into a </a:t>
            </a:r>
            <a:r>
              <a:rPr lang="en-US" sz="4000" dirty="0">
                <a:latin typeface="Berlin Sans FB Demi" pitchFamily="34" charset="0"/>
              </a:rPr>
              <a:t>code</a:t>
            </a:r>
            <a:r>
              <a:rPr lang="en-US" sz="4000" dirty="0"/>
              <a:t> (for example, language or signs)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A </a:t>
            </a:r>
            <a:r>
              <a:rPr lang="en-US" sz="4000" dirty="0">
                <a:latin typeface="Britannic Bold" panose="020B0903060703020204" pitchFamily="34" charset="0"/>
              </a:rPr>
              <a:t>verbal</a:t>
            </a:r>
            <a:r>
              <a:rPr lang="en-US" sz="4000" dirty="0"/>
              <a:t> or</a:t>
            </a:r>
            <a:r>
              <a:rPr lang="en-US" sz="4000" dirty="0">
                <a:latin typeface="GungsuhChe" panose="02030609000101010101" pitchFamily="49" charset="-127"/>
                <a:ea typeface="GungsuhChe" panose="02030609000101010101" pitchFamily="49" charset="-127"/>
              </a:rPr>
              <a:t> nonverbal </a:t>
            </a:r>
            <a:r>
              <a:rPr lang="en-US" sz="4000" dirty="0">
                <a:latin typeface="Berlin Sans FB Demi" pitchFamily="34" charset="0"/>
              </a:rPr>
              <a:t>expression</a:t>
            </a:r>
            <a:r>
              <a:rPr lang="en-US" sz="4000" dirty="0"/>
              <a:t> of a </a:t>
            </a:r>
            <a:r>
              <a:rPr lang="en-US" sz="4000" dirty="0">
                <a:latin typeface="Berlin Sans FB Demi" pitchFamily="34" charset="0"/>
              </a:rPr>
              <a:t>sender’s purpose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>
              <a:latin typeface="Berlin Sans FB Dem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The </a:t>
            </a:r>
            <a:r>
              <a:rPr lang="en-US" sz="4000" dirty="0">
                <a:latin typeface="Berlin Sans FB Demi" pitchFamily="34" charset="0"/>
              </a:rPr>
              <a:t>product</a:t>
            </a:r>
            <a:r>
              <a:rPr lang="en-US" sz="4000" dirty="0"/>
              <a:t> of a sender’s efforts at </a:t>
            </a:r>
            <a:r>
              <a:rPr lang="en-US" sz="4000" dirty="0">
                <a:latin typeface="Berlin Sans FB Demi" pitchFamily="34" charset="0"/>
              </a:rPr>
              <a:t>communication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dirty="0">
                <a:latin typeface="+mn-lt"/>
              </a:rPr>
              <a:t>Verbal Communication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Sending a message to a receiver through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words.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1E968F7E201545B957931DA9612CEE" ma:contentTypeVersion="0" ma:contentTypeDescription="Create a new document." ma:contentTypeScope="" ma:versionID="f190a38f31d9cde3dd98d3ff37b5f12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BD70A0-4B25-47B3-9F5C-6BE31CA0D0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2E231A9-3EC8-408A-936B-BE6637A9915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F69E51C-E39C-4B30-8FB2-600995AD52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2532</TotalTime>
  <Words>924</Words>
  <Application>Microsoft Office PowerPoint</Application>
  <PresentationFormat>On-screen Show (4:3)</PresentationFormat>
  <Paragraphs>228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3" baseType="lpstr">
      <vt:lpstr>GungsuhChe</vt:lpstr>
      <vt:lpstr>Arial</vt:lpstr>
      <vt:lpstr>Baskerville Old Face</vt:lpstr>
      <vt:lpstr>Berlin Sans FB Demi</vt:lpstr>
      <vt:lpstr>Bradley Hand ITC</vt:lpstr>
      <vt:lpstr>Britannic Bold</vt:lpstr>
      <vt:lpstr>Calibri</vt:lpstr>
      <vt:lpstr>Castellar</vt:lpstr>
      <vt:lpstr>Comic Sans MS</vt:lpstr>
      <vt:lpstr>Eras Demi ITC</vt:lpstr>
      <vt:lpstr>Gill Sans Ultra Bold</vt:lpstr>
      <vt:lpstr>Impact</vt:lpstr>
      <vt:lpstr>Ravie</vt:lpstr>
      <vt:lpstr>Rockwell Extra Bold</vt:lpstr>
      <vt:lpstr>Showcard Gothic</vt:lpstr>
      <vt:lpstr>YouMurderer BB</vt:lpstr>
      <vt:lpstr>Office Theme</vt:lpstr>
      <vt:lpstr>PowerPoint Presentation</vt:lpstr>
      <vt:lpstr>PowerPoint Presentation</vt:lpstr>
      <vt:lpstr>Sender</vt:lpstr>
      <vt:lpstr>PowerPoint Presentation</vt:lpstr>
      <vt:lpstr>Encoding</vt:lpstr>
      <vt:lpstr>Levels of Information </vt:lpstr>
      <vt:lpstr>PowerPoint Presentation</vt:lpstr>
      <vt:lpstr>Message</vt:lpstr>
      <vt:lpstr>Verbal Communication</vt:lpstr>
      <vt:lpstr>Nonverbal Communication</vt:lpstr>
      <vt:lpstr>PowerPoint Presentation</vt:lpstr>
      <vt:lpstr>Channel</vt:lpstr>
      <vt:lpstr>PowerPoint Presentation</vt:lpstr>
      <vt:lpstr>Decoding</vt:lpstr>
      <vt:lpstr>PowerPoint Presentation</vt:lpstr>
      <vt:lpstr>Receiver </vt:lpstr>
      <vt:lpstr>PowerPoint Presentation</vt:lpstr>
      <vt:lpstr>Encoding</vt:lpstr>
      <vt:lpstr>PowerPoint Presentation</vt:lpstr>
      <vt:lpstr>Feedback</vt:lpstr>
      <vt:lpstr>PowerPoint Presentation</vt:lpstr>
      <vt:lpstr>Interference </vt:lpstr>
      <vt:lpstr>Internal Interference </vt:lpstr>
      <vt:lpstr>External Interference </vt:lpstr>
      <vt:lpstr>PowerPoint Presentation</vt:lpstr>
      <vt:lpstr>Decoding</vt:lpstr>
    </vt:vector>
  </TitlesOfParts>
  <Company>Community High School District 155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Prairie Ridge High School</dc:creator>
  <cp:lastModifiedBy>Ashley Donnelly</cp:lastModifiedBy>
  <cp:revision>51</cp:revision>
  <cp:lastPrinted>2019-01-08T13:46:41Z</cp:lastPrinted>
  <dcterms:created xsi:type="dcterms:W3CDTF">2010-09-07T11:58:17Z</dcterms:created>
  <dcterms:modified xsi:type="dcterms:W3CDTF">2020-01-09T16:13:54Z</dcterms:modified>
</cp:coreProperties>
</file>