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341" r:id="rId12"/>
    <p:sldId id="266" r:id="rId13"/>
    <p:sldId id="339" r:id="rId14"/>
    <p:sldId id="267" r:id="rId15"/>
    <p:sldId id="268" r:id="rId16"/>
    <p:sldId id="34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4" autoAdjust="0"/>
    <p:restoredTop sz="94660"/>
  </p:normalViewPr>
  <p:slideViewPr>
    <p:cSldViewPr snapToGrid="0">
      <p:cViewPr varScale="1">
        <p:scale>
          <a:sx n="44" d="100"/>
          <a:sy n="44" d="100"/>
        </p:scale>
        <p:origin x="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9/4/2019</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9/4/2019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9/4/2019</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LppctxCYBz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487F-601F-48D2-A5C4-E294F729D4BE}"/>
              </a:ext>
            </a:extLst>
          </p:cNvPr>
          <p:cNvSpPr>
            <a:spLocks noGrp="1"/>
          </p:cNvSpPr>
          <p:nvPr>
            <p:ph type="ctrTitle"/>
          </p:nvPr>
        </p:nvSpPr>
        <p:spPr/>
        <p:txBody>
          <a:bodyPr/>
          <a:lstStyle/>
          <a:p>
            <a:r>
              <a:rPr lang="en-US" dirty="0"/>
              <a:t>The Secret Code of Filming</a:t>
            </a:r>
          </a:p>
        </p:txBody>
      </p:sp>
      <p:sp>
        <p:nvSpPr>
          <p:cNvPr id="3" name="Subtitle 2">
            <a:extLst>
              <a:ext uri="{FF2B5EF4-FFF2-40B4-BE49-F238E27FC236}">
                <a16:creationId xmlns:a16="http://schemas.microsoft.com/office/drawing/2014/main" id="{C77283DE-906E-46F8-AA93-BA75B6CE58C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54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338F-C0D5-486E-B148-3D975D2687EA}"/>
              </a:ext>
            </a:extLst>
          </p:cNvPr>
          <p:cNvSpPr>
            <a:spLocks noGrp="1"/>
          </p:cNvSpPr>
          <p:nvPr>
            <p:ph type="title"/>
          </p:nvPr>
        </p:nvSpPr>
        <p:spPr/>
        <p:txBody>
          <a:bodyPr/>
          <a:lstStyle/>
          <a:p>
            <a:r>
              <a:rPr lang="en-US" dirty="0"/>
              <a:t>Public Distance</a:t>
            </a:r>
          </a:p>
        </p:txBody>
      </p:sp>
      <p:sp>
        <p:nvSpPr>
          <p:cNvPr id="3" name="Text Placeholder 2">
            <a:extLst>
              <a:ext uri="{FF2B5EF4-FFF2-40B4-BE49-F238E27FC236}">
                <a16:creationId xmlns:a16="http://schemas.microsoft.com/office/drawing/2014/main" id="{56B0C813-CD97-4A93-9856-0D4BBF233256}"/>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4B1EED1D-99AE-41F4-A0C3-9B5A8592BC0E}"/>
              </a:ext>
            </a:extLst>
          </p:cNvPr>
          <p:cNvSpPr>
            <a:spLocks noGrp="1"/>
          </p:cNvSpPr>
          <p:nvPr>
            <p:ph sz="half" idx="2"/>
          </p:nvPr>
        </p:nvSpPr>
        <p:spPr>
          <a:xfrm>
            <a:off x="740229" y="2824269"/>
            <a:ext cx="5195756" cy="3229568"/>
          </a:xfrm>
        </p:spPr>
        <p:txBody>
          <a:bodyPr>
            <a:normAutofit lnSpcReduction="10000"/>
          </a:bodyPr>
          <a:lstStyle/>
          <a:p>
            <a:pPr lvl="1">
              <a:lnSpc>
                <a:spcPct val="90000"/>
              </a:lnSpc>
            </a:pPr>
            <a:r>
              <a:rPr lang="en-US" sz="2800" dirty="0"/>
              <a:t>12 feet to 25+ feet away</a:t>
            </a:r>
          </a:p>
          <a:p>
            <a:pPr lvl="1">
              <a:lnSpc>
                <a:spcPct val="90000"/>
              </a:lnSpc>
            </a:pPr>
            <a:r>
              <a:rPr lang="en-US" sz="2800" dirty="0"/>
              <a:t>This range suggests detachment and a lack of emotional involvement.</a:t>
            </a:r>
          </a:p>
          <a:p>
            <a:pPr lvl="1">
              <a:lnSpc>
                <a:spcPct val="90000"/>
              </a:lnSpc>
            </a:pPr>
            <a:r>
              <a:rPr lang="en-US" sz="2800" dirty="0"/>
              <a:t>The long shot and the extreme long shot correspond to this distance</a:t>
            </a:r>
          </a:p>
          <a:p>
            <a:endParaRPr lang="en-US" dirty="0"/>
          </a:p>
        </p:txBody>
      </p:sp>
      <p:sp>
        <p:nvSpPr>
          <p:cNvPr id="5" name="Text Placeholder 4">
            <a:extLst>
              <a:ext uri="{FF2B5EF4-FFF2-40B4-BE49-F238E27FC236}">
                <a16:creationId xmlns:a16="http://schemas.microsoft.com/office/drawing/2014/main" id="{8E24E379-95EF-4D6A-AAE0-EE16E0184A85}"/>
              </a:ext>
            </a:extLst>
          </p:cNvPr>
          <p:cNvSpPr>
            <a:spLocks noGrp="1"/>
          </p:cNvSpPr>
          <p:nvPr>
            <p:ph type="body" sz="quarter" idx="3"/>
          </p:nvPr>
        </p:nvSpPr>
        <p:spPr/>
        <p:txBody>
          <a:bodyPr/>
          <a:lstStyle/>
          <a:p>
            <a:endParaRPr lang="en-US"/>
          </a:p>
        </p:txBody>
      </p:sp>
      <p:pic>
        <p:nvPicPr>
          <p:cNvPr id="8" name="Content Placeholder 7">
            <a:extLst>
              <a:ext uri="{FF2B5EF4-FFF2-40B4-BE49-F238E27FC236}">
                <a16:creationId xmlns:a16="http://schemas.microsoft.com/office/drawing/2014/main" id="{BCBEDFA1-F608-4794-BDA5-65A95A070536}"/>
              </a:ext>
            </a:extLst>
          </p:cNvPr>
          <p:cNvPicPr>
            <a:picLocks noGrp="1" noChangeAspect="1"/>
          </p:cNvPicPr>
          <p:nvPr>
            <p:ph sz="quarter" idx="4"/>
          </p:nvPr>
        </p:nvPicPr>
        <p:blipFill>
          <a:blip r:embed="rId2"/>
          <a:stretch>
            <a:fillRect/>
          </a:stretch>
        </p:blipFill>
        <p:spPr>
          <a:xfrm>
            <a:off x="6256338" y="2877188"/>
            <a:ext cx="4487862" cy="2526025"/>
          </a:xfrm>
        </p:spPr>
      </p:pic>
    </p:spTree>
    <p:extLst>
      <p:ext uri="{BB962C8B-B14F-4D97-AF65-F5344CB8AC3E}">
        <p14:creationId xmlns:p14="http://schemas.microsoft.com/office/powerpoint/2010/main" val="144416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BC924F-95BE-46AD-83B7-8ECEAE305E45}"/>
              </a:ext>
            </a:extLst>
          </p:cNvPr>
          <p:cNvSpPr>
            <a:spLocks noGrp="1"/>
          </p:cNvSpPr>
          <p:nvPr>
            <p:ph type="title"/>
          </p:nvPr>
        </p:nvSpPr>
        <p:spPr/>
        <p:txBody>
          <a:bodyPr/>
          <a:lstStyle/>
          <a:p>
            <a:r>
              <a:rPr lang="en-US" i="1" dirty="0"/>
              <a:t>To All the Boys I’ve Loved Before</a:t>
            </a:r>
          </a:p>
        </p:txBody>
      </p:sp>
      <p:sp>
        <p:nvSpPr>
          <p:cNvPr id="8" name="Content Placeholder 7">
            <a:extLst>
              <a:ext uri="{FF2B5EF4-FFF2-40B4-BE49-F238E27FC236}">
                <a16:creationId xmlns:a16="http://schemas.microsoft.com/office/drawing/2014/main" id="{5837F9A1-0C92-4CC0-8E29-C7B73BDDF5C3}"/>
              </a:ext>
            </a:extLst>
          </p:cNvPr>
          <p:cNvSpPr>
            <a:spLocks noGrp="1"/>
          </p:cNvSpPr>
          <p:nvPr>
            <p:ph idx="1"/>
          </p:nvPr>
        </p:nvSpPr>
        <p:spPr/>
        <p:txBody>
          <a:bodyPr>
            <a:normAutofit/>
          </a:bodyPr>
          <a:lstStyle/>
          <a:p>
            <a:r>
              <a:rPr lang="en-US" sz="2800" dirty="0"/>
              <a:t>What do you notice about the framing of this scene? </a:t>
            </a:r>
          </a:p>
          <a:p>
            <a:r>
              <a:rPr lang="en-US" sz="2800" dirty="0"/>
              <a:t>What does it tell us about the two characters?</a:t>
            </a:r>
          </a:p>
        </p:txBody>
      </p:sp>
    </p:spTree>
    <p:extLst>
      <p:ext uri="{BB962C8B-B14F-4D97-AF65-F5344CB8AC3E}">
        <p14:creationId xmlns:p14="http://schemas.microsoft.com/office/powerpoint/2010/main" val="240921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80DA7-E248-4067-B8BE-07235309EB94}"/>
              </a:ext>
            </a:extLst>
          </p:cNvPr>
          <p:cNvSpPr>
            <a:spLocks noGrp="1"/>
          </p:cNvSpPr>
          <p:nvPr>
            <p:ph type="title"/>
          </p:nvPr>
        </p:nvSpPr>
        <p:spPr/>
        <p:txBody>
          <a:bodyPr/>
          <a:lstStyle/>
          <a:p>
            <a:r>
              <a:rPr lang="en-US" dirty="0"/>
              <a:t>Elements of Set Composition</a:t>
            </a:r>
          </a:p>
        </p:txBody>
      </p:sp>
      <p:sp>
        <p:nvSpPr>
          <p:cNvPr id="7" name="Content Placeholder 6">
            <a:extLst>
              <a:ext uri="{FF2B5EF4-FFF2-40B4-BE49-F238E27FC236}">
                <a16:creationId xmlns:a16="http://schemas.microsoft.com/office/drawing/2014/main" id="{227C4ABC-4107-4A4D-9FE6-8AC4BE3EE94D}"/>
              </a:ext>
            </a:extLst>
          </p:cNvPr>
          <p:cNvSpPr>
            <a:spLocks noGrp="1"/>
          </p:cNvSpPr>
          <p:nvPr>
            <p:ph idx="1"/>
          </p:nvPr>
        </p:nvSpPr>
        <p:spPr>
          <a:xfrm>
            <a:off x="348343" y="1567544"/>
            <a:ext cx="10776857" cy="4223656"/>
          </a:xfrm>
        </p:spPr>
        <p:txBody>
          <a:bodyPr>
            <a:normAutofit lnSpcReduction="10000"/>
          </a:bodyPr>
          <a:lstStyle/>
          <a:p>
            <a:pPr>
              <a:lnSpc>
                <a:spcPct val="90000"/>
              </a:lnSpc>
            </a:pPr>
            <a:r>
              <a:rPr lang="en-US" sz="2400" dirty="0"/>
              <a:t>As most films use created sets, everything in those environments is artificially assembled. It is all purposely placed to provide and contribute to the context of the action and to help the director communicate the film’s theme. </a:t>
            </a:r>
          </a:p>
          <a:p>
            <a:pPr>
              <a:lnSpc>
                <a:spcPct val="90000"/>
              </a:lnSpc>
            </a:pPr>
            <a:endParaRPr lang="en-US" sz="2400" i="1" dirty="0"/>
          </a:p>
          <a:p>
            <a:pPr>
              <a:lnSpc>
                <a:spcPct val="90000"/>
              </a:lnSpc>
            </a:pPr>
            <a:r>
              <a:rPr lang="en-US" sz="2400" i="1" dirty="0"/>
              <a:t>Film Noir</a:t>
            </a:r>
            <a:r>
              <a:rPr lang="en-US" sz="2400" dirty="0"/>
              <a:t> is often abounding with visual metaphors of entrapment, such as alleys, tunnels, train cars, etc.</a:t>
            </a:r>
            <a:br>
              <a:rPr lang="en-US" sz="2400" dirty="0"/>
            </a:br>
            <a:endParaRPr lang="en-US" sz="2400" dirty="0"/>
          </a:p>
          <a:p>
            <a:pPr lvl="1">
              <a:lnSpc>
                <a:spcPct val="90000"/>
              </a:lnSpc>
            </a:pPr>
            <a:r>
              <a:rPr lang="en-US" dirty="0"/>
              <a:t>The tone is fatalistic and paranoid, suffused with pessimism, emphasizing the darker aspects of the human condition.</a:t>
            </a:r>
          </a:p>
          <a:p>
            <a:pPr>
              <a:lnSpc>
                <a:spcPct val="90000"/>
              </a:lnSpc>
            </a:pPr>
            <a:endParaRPr lang="en-US" sz="2400" dirty="0"/>
          </a:p>
          <a:p>
            <a:pPr lvl="1">
              <a:lnSpc>
                <a:spcPct val="90000"/>
              </a:lnSpc>
            </a:pPr>
            <a:r>
              <a:rPr lang="en-US" dirty="0"/>
              <a:t>Its subjects characteristically involve violence, lust, greed, betrayal, and depravity.</a:t>
            </a:r>
          </a:p>
          <a:p>
            <a:endParaRPr lang="en-US" dirty="0"/>
          </a:p>
        </p:txBody>
      </p:sp>
    </p:spTree>
    <p:extLst>
      <p:ext uri="{BB962C8B-B14F-4D97-AF65-F5344CB8AC3E}">
        <p14:creationId xmlns:p14="http://schemas.microsoft.com/office/powerpoint/2010/main" val="1902400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09800" y="228600"/>
            <a:ext cx="7772400" cy="685800"/>
          </a:xfrm>
        </p:spPr>
        <p:txBody>
          <a:bodyPr>
            <a:normAutofit/>
          </a:bodyPr>
          <a:lstStyle/>
          <a:p>
            <a:r>
              <a:rPr lang="en-US" sz="2400" dirty="0"/>
              <a:t>Elements of Set Composition in </a:t>
            </a:r>
            <a:r>
              <a:rPr lang="en-US" sz="2400" i="1" dirty="0" err="1"/>
              <a:t>Gattaca</a:t>
            </a:r>
            <a:endParaRPr lang="en-US" sz="2400" i="1" dirty="0"/>
          </a:p>
        </p:txBody>
      </p:sp>
      <p:sp>
        <p:nvSpPr>
          <p:cNvPr id="104451" name="Rectangle 3"/>
          <p:cNvSpPr>
            <a:spLocks noGrp="1" noChangeArrowheads="1"/>
          </p:cNvSpPr>
          <p:nvPr>
            <p:ph sz="half" idx="1"/>
          </p:nvPr>
        </p:nvSpPr>
        <p:spPr>
          <a:xfrm>
            <a:off x="2209800" y="990600"/>
            <a:ext cx="3352800" cy="5105400"/>
          </a:xfrm>
        </p:spPr>
        <p:txBody>
          <a:bodyPr>
            <a:normAutofit lnSpcReduction="10000"/>
          </a:bodyPr>
          <a:lstStyle/>
          <a:p>
            <a:r>
              <a:rPr lang="en-US" sz="2400" dirty="0"/>
              <a:t>The costuming, color, and props all give the feel of an example of  1940s Film Noir.</a:t>
            </a:r>
          </a:p>
          <a:p>
            <a:endParaRPr lang="en-US" sz="900" dirty="0"/>
          </a:p>
          <a:p>
            <a:r>
              <a:rPr lang="en-US" sz="2400" dirty="0"/>
              <a:t>Images of characters entrapped, virtually imprisoned, abound. </a:t>
            </a:r>
          </a:p>
        </p:txBody>
      </p:sp>
      <p:sp>
        <p:nvSpPr>
          <p:cNvPr id="104452" name="Rectangle 4"/>
          <p:cNvSpPr>
            <a:spLocks noGrp="1" noChangeArrowheads="1"/>
          </p:cNvSpPr>
          <p:nvPr>
            <p:ph sz="half" idx="2"/>
          </p:nvPr>
        </p:nvSpPr>
        <p:spPr>
          <a:xfrm>
            <a:off x="5257800" y="1066800"/>
            <a:ext cx="2667000" cy="5562600"/>
          </a:xfrm>
        </p:spPr>
        <p:txBody>
          <a:bodyPr>
            <a:normAutofit lnSpcReduction="10000"/>
          </a:bodyPr>
          <a:lstStyle/>
          <a:p>
            <a:pPr>
              <a:lnSpc>
                <a:spcPct val="90000"/>
              </a:lnSpc>
              <a:buFontTx/>
              <a:buNone/>
            </a:pPr>
            <a:r>
              <a:rPr lang="en-US" sz="2400"/>
              <a:t>	</a:t>
            </a:r>
            <a:r>
              <a:rPr lang="en-US" sz="2400">
                <a:solidFill>
                  <a:schemeClr val="folHlink"/>
                </a:solidFill>
              </a:rPr>
              <a:t>These are all images of entrapment with shadows acting as prison bars, cutting the characters off from the world. Even the mirror reflection of Vincent minimizes him in the frame, containing him and separating him from freedom.</a:t>
            </a:r>
          </a:p>
        </p:txBody>
      </p:sp>
      <p:pic>
        <p:nvPicPr>
          <p:cNvPr id="104453" name="Picture 5" descr="D:\Vincent behind blinds.jpg"/>
          <p:cNvPicPr>
            <a:picLocks noChangeAspect="1" noChangeArrowheads="1"/>
          </p:cNvPicPr>
          <p:nvPr/>
        </p:nvPicPr>
        <p:blipFill>
          <a:blip r:embed="rId2" cstate="print"/>
          <a:srcRect/>
          <a:stretch>
            <a:fillRect/>
          </a:stretch>
        </p:blipFill>
        <p:spPr bwMode="auto">
          <a:xfrm>
            <a:off x="2552700" y="4857750"/>
            <a:ext cx="2667000" cy="2000250"/>
          </a:xfrm>
          <a:prstGeom prst="rect">
            <a:avLst/>
          </a:prstGeom>
          <a:noFill/>
        </p:spPr>
      </p:pic>
      <p:pic>
        <p:nvPicPr>
          <p:cNvPr id="104454" name="Picture 6" descr="D:\Vincent Irene Bars.jpg"/>
          <p:cNvPicPr>
            <a:picLocks noChangeAspect="1" noChangeArrowheads="1"/>
          </p:cNvPicPr>
          <p:nvPr/>
        </p:nvPicPr>
        <p:blipFill>
          <a:blip r:embed="rId3" cstate="print"/>
          <a:srcRect/>
          <a:stretch>
            <a:fillRect/>
          </a:stretch>
        </p:blipFill>
        <p:spPr bwMode="auto">
          <a:xfrm>
            <a:off x="7848600" y="2895600"/>
            <a:ext cx="2362200" cy="1771650"/>
          </a:xfrm>
          <a:prstGeom prst="rect">
            <a:avLst/>
          </a:prstGeom>
          <a:noFill/>
        </p:spPr>
      </p:pic>
      <p:pic>
        <p:nvPicPr>
          <p:cNvPr id="104455" name="Picture 7" descr="D:\Vincent Floor.jpg"/>
          <p:cNvPicPr>
            <a:picLocks noChangeAspect="1" noChangeArrowheads="1"/>
          </p:cNvPicPr>
          <p:nvPr/>
        </p:nvPicPr>
        <p:blipFill>
          <a:blip r:embed="rId4" cstate="print"/>
          <a:srcRect/>
          <a:stretch>
            <a:fillRect/>
          </a:stretch>
        </p:blipFill>
        <p:spPr bwMode="auto">
          <a:xfrm>
            <a:off x="7848600" y="990600"/>
            <a:ext cx="2438400" cy="1828800"/>
          </a:xfrm>
          <a:prstGeom prst="rect">
            <a:avLst/>
          </a:prstGeom>
          <a:noFill/>
        </p:spPr>
      </p:pic>
      <p:pic>
        <p:nvPicPr>
          <p:cNvPr id="104456" name="Picture 8" descr="D:\Vincent mirror.jpg"/>
          <p:cNvPicPr>
            <a:picLocks noChangeAspect="1" noChangeArrowheads="1"/>
          </p:cNvPicPr>
          <p:nvPr/>
        </p:nvPicPr>
        <p:blipFill>
          <a:blip r:embed="rId5" cstate="print"/>
          <a:srcRect/>
          <a:stretch>
            <a:fillRect/>
          </a:stretch>
        </p:blipFill>
        <p:spPr bwMode="auto">
          <a:xfrm>
            <a:off x="7848600" y="4724400"/>
            <a:ext cx="2438400" cy="1828800"/>
          </a:xfrm>
          <a:prstGeom prst="rect">
            <a:avLst/>
          </a:prstGeom>
          <a:noFill/>
        </p:spPr>
      </p:pic>
    </p:spTree>
    <p:extLst>
      <p:ext uri="{BB962C8B-B14F-4D97-AF65-F5344CB8AC3E}">
        <p14:creationId xmlns:p14="http://schemas.microsoft.com/office/powerpoint/2010/main" val="6069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F37E-0C1B-4BB1-99AC-DA59ADB86269}"/>
              </a:ext>
            </a:extLst>
          </p:cNvPr>
          <p:cNvSpPr>
            <a:spLocks noGrp="1"/>
          </p:cNvSpPr>
          <p:nvPr>
            <p:ph type="title"/>
          </p:nvPr>
        </p:nvSpPr>
        <p:spPr/>
        <p:txBody>
          <a:bodyPr/>
          <a:lstStyle/>
          <a:p>
            <a:r>
              <a:rPr lang="en-US" dirty="0"/>
              <a:t>Film Noir</a:t>
            </a:r>
          </a:p>
        </p:txBody>
      </p:sp>
      <p:sp>
        <p:nvSpPr>
          <p:cNvPr id="3" name="Content Placeholder 2">
            <a:extLst>
              <a:ext uri="{FF2B5EF4-FFF2-40B4-BE49-F238E27FC236}">
                <a16:creationId xmlns:a16="http://schemas.microsoft.com/office/drawing/2014/main" id="{AD07777A-6446-4FAA-BDE9-6FF2D24BE1FF}"/>
              </a:ext>
            </a:extLst>
          </p:cNvPr>
          <p:cNvSpPr>
            <a:spLocks noGrp="1"/>
          </p:cNvSpPr>
          <p:nvPr>
            <p:ph idx="1"/>
          </p:nvPr>
        </p:nvSpPr>
        <p:spPr>
          <a:xfrm>
            <a:off x="391886" y="2015732"/>
            <a:ext cx="10951027" cy="4037749"/>
          </a:xfrm>
        </p:spPr>
        <p:txBody>
          <a:bodyPr>
            <a:normAutofit fontScale="92500" lnSpcReduction="20000"/>
          </a:bodyPr>
          <a:lstStyle/>
          <a:p>
            <a:r>
              <a:rPr lang="en-US" dirty="0"/>
              <a:t>Literally “black films,” as termed by the French cinema critical establishment.</a:t>
            </a:r>
          </a:p>
          <a:p>
            <a:r>
              <a:rPr lang="en-US" dirty="0"/>
              <a:t>Film Nor is a genre of film that flourished in America from 1941-58</a:t>
            </a:r>
          </a:p>
          <a:p>
            <a:r>
              <a:rPr lang="en-US" sz="2400" dirty="0"/>
              <a:t>Focus on urban crime and corruption and on sudden up-swellings of violence in a culture whose fabric seems to be unraveling</a:t>
            </a:r>
          </a:p>
          <a:p>
            <a:r>
              <a:rPr lang="en-US" sz="2400" dirty="0"/>
              <a:t>Because of these concerns, film noir seems to be largely about violations:</a:t>
            </a:r>
          </a:p>
          <a:p>
            <a:pPr lvl="1"/>
            <a:r>
              <a:rPr lang="en-US" sz="2000" dirty="0"/>
              <a:t>Vice</a:t>
            </a:r>
          </a:p>
          <a:p>
            <a:pPr lvl="1"/>
            <a:r>
              <a:rPr lang="en-US" sz="2000" dirty="0"/>
              <a:t>Corruption</a:t>
            </a:r>
          </a:p>
          <a:p>
            <a:pPr lvl="1"/>
            <a:r>
              <a:rPr lang="en-US" sz="2000" dirty="0"/>
              <a:t>Unrestrained desire</a:t>
            </a:r>
          </a:p>
          <a:p>
            <a:pPr lvl="1"/>
            <a:r>
              <a:rPr lang="en-US" sz="2000" dirty="0"/>
              <a:t>The abrogation of the American Dream’s promise of hope, prosperity, and safety from persecution.</a:t>
            </a:r>
          </a:p>
          <a:p>
            <a:endParaRPr lang="en-US" dirty="0"/>
          </a:p>
        </p:txBody>
      </p:sp>
    </p:spTree>
    <p:extLst>
      <p:ext uri="{BB962C8B-B14F-4D97-AF65-F5344CB8AC3E}">
        <p14:creationId xmlns:p14="http://schemas.microsoft.com/office/powerpoint/2010/main" val="219111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150F-B7D7-4ADA-9100-84637AD2BC6F}"/>
              </a:ext>
            </a:extLst>
          </p:cNvPr>
          <p:cNvSpPr>
            <a:spLocks noGrp="1"/>
          </p:cNvSpPr>
          <p:nvPr>
            <p:ph type="title"/>
          </p:nvPr>
        </p:nvSpPr>
        <p:spPr/>
        <p:txBody>
          <a:bodyPr/>
          <a:lstStyle/>
          <a:p>
            <a:r>
              <a:rPr lang="en-US" dirty="0"/>
              <a:t>Film Noir Components</a:t>
            </a:r>
          </a:p>
        </p:txBody>
      </p:sp>
      <p:sp>
        <p:nvSpPr>
          <p:cNvPr id="4" name="Content Placeholder 3">
            <a:extLst>
              <a:ext uri="{FF2B5EF4-FFF2-40B4-BE49-F238E27FC236}">
                <a16:creationId xmlns:a16="http://schemas.microsoft.com/office/drawing/2014/main" id="{12A87F45-A0B2-410E-80D0-A91F5CBE8194}"/>
              </a:ext>
            </a:extLst>
          </p:cNvPr>
          <p:cNvSpPr>
            <a:spLocks noGrp="1"/>
          </p:cNvSpPr>
          <p:nvPr>
            <p:ph sz="half" idx="1"/>
          </p:nvPr>
        </p:nvSpPr>
        <p:spPr>
          <a:xfrm>
            <a:off x="500743" y="2373086"/>
            <a:ext cx="5435242" cy="3680025"/>
          </a:xfrm>
        </p:spPr>
        <p:txBody>
          <a:bodyPr>
            <a:normAutofit fontScale="92500" lnSpcReduction="20000"/>
          </a:bodyPr>
          <a:lstStyle/>
          <a:p>
            <a:r>
              <a:rPr lang="en-US" sz="2600" dirty="0"/>
              <a:t>Frequent dark scenes, many at night</a:t>
            </a:r>
          </a:p>
          <a:p>
            <a:r>
              <a:rPr lang="en-US" sz="2600" dirty="0"/>
              <a:t>Low key (dark, shadowy) lighting</a:t>
            </a:r>
          </a:p>
          <a:p>
            <a:r>
              <a:rPr lang="en-US" sz="2600" dirty="0"/>
              <a:t>Shots obscured by objects, like venetian blinds</a:t>
            </a:r>
          </a:p>
          <a:p>
            <a:r>
              <a:rPr lang="en-US" sz="2600" dirty="0"/>
              <a:t>Urban settings</a:t>
            </a:r>
          </a:p>
          <a:p>
            <a:endParaRPr lang="en-US" dirty="0"/>
          </a:p>
        </p:txBody>
      </p:sp>
      <p:sp>
        <p:nvSpPr>
          <p:cNvPr id="5" name="Content Placeholder 4">
            <a:extLst>
              <a:ext uri="{FF2B5EF4-FFF2-40B4-BE49-F238E27FC236}">
                <a16:creationId xmlns:a16="http://schemas.microsoft.com/office/drawing/2014/main" id="{2694DFAA-1871-4458-B018-9DA374B1DE11}"/>
              </a:ext>
            </a:extLst>
          </p:cNvPr>
          <p:cNvSpPr>
            <a:spLocks noGrp="1"/>
          </p:cNvSpPr>
          <p:nvPr>
            <p:ph sz="half" idx="2"/>
          </p:nvPr>
        </p:nvSpPr>
        <p:spPr/>
        <p:txBody>
          <a:bodyPr>
            <a:normAutofit fontScale="92500" lnSpcReduction="20000"/>
          </a:bodyPr>
          <a:lstStyle/>
          <a:p>
            <a:pPr>
              <a:lnSpc>
                <a:spcPct val="90000"/>
              </a:lnSpc>
              <a:buFontTx/>
              <a:buNone/>
            </a:pPr>
            <a:endParaRPr lang="en-US" sz="2800" dirty="0"/>
          </a:p>
          <a:p>
            <a:pPr>
              <a:lnSpc>
                <a:spcPct val="90000"/>
              </a:lnSpc>
            </a:pPr>
            <a:r>
              <a:rPr lang="en-US" sz="2800" dirty="0"/>
              <a:t>Characters who are motivated by selfishness, greed, cruelty, and ambition and who are willing to lie, frame, double-cross, and kill or have killed</a:t>
            </a:r>
          </a:p>
          <a:p>
            <a:pPr>
              <a:lnSpc>
                <a:spcPct val="90000"/>
              </a:lnSpc>
            </a:pPr>
            <a:r>
              <a:rPr lang="en-US" sz="2800" dirty="0"/>
              <a:t>Often fatalistic and have characters doomed to fail</a:t>
            </a:r>
          </a:p>
          <a:p>
            <a:endParaRPr lang="en-US" dirty="0"/>
          </a:p>
        </p:txBody>
      </p:sp>
    </p:spTree>
    <p:extLst>
      <p:ext uri="{BB962C8B-B14F-4D97-AF65-F5344CB8AC3E}">
        <p14:creationId xmlns:p14="http://schemas.microsoft.com/office/powerpoint/2010/main" val="319328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4556A4-7E80-4FD5-9B71-FA033995D72C}"/>
              </a:ext>
            </a:extLst>
          </p:cNvPr>
          <p:cNvSpPr>
            <a:spLocks noGrp="1"/>
          </p:cNvSpPr>
          <p:nvPr>
            <p:ph type="title"/>
          </p:nvPr>
        </p:nvSpPr>
        <p:spPr/>
        <p:txBody>
          <a:bodyPr/>
          <a:lstStyle/>
          <a:p>
            <a:r>
              <a:rPr lang="en-US" dirty="0"/>
              <a:t>Examples and Impact of Film Noir</a:t>
            </a:r>
          </a:p>
        </p:txBody>
      </p:sp>
      <p:pic>
        <p:nvPicPr>
          <p:cNvPr id="7" name="Online Media 6">
            <a:hlinkClick r:id="" action="ppaction://media"/>
            <a:extLst>
              <a:ext uri="{FF2B5EF4-FFF2-40B4-BE49-F238E27FC236}">
                <a16:creationId xmlns:a16="http://schemas.microsoft.com/office/drawing/2014/main" id="{0AC7F68C-62FE-4734-9C7B-931DF0791E7F}"/>
              </a:ext>
            </a:extLst>
          </p:cNvPr>
          <p:cNvPicPr>
            <a:picLocks noGrp="1" noRot="1" noChangeAspect="1"/>
          </p:cNvPicPr>
          <p:nvPr>
            <p:ph idx="1"/>
            <a:videoFile r:link="rId1"/>
          </p:nvPr>
        </p:nvPicPr>
        <p:blipFill>
          <a:blip r:embed="rId3"/>
          <a:stretch>
            <a:fillRect/>
          </a:stretch>
        </p:blipFill>
        <p:spPr>
          <a:xfrm>
            <a:off x="1449206" y="1694997"/>
            <a:ext cx="8907739" cy="5010603"/>
          </a:xfrm>
          <a:prstGeom prst="rect">
            <a:avLst/>
          </a:prstGeom>
        </p:spPr>
      </p:pic>
    </p:spTree>
    <p:extLst>
      <p:ext uri="{BB962C8B-B14F-4D97-AF65-F5344CB8AC3E}">
        <p14:creationId xmlns:p14="http://schemas.microsoft.com/office/powerpoint/2010/main" val="161155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065A42-5B71-4823-80E9-EC168BF512F0}"/>
              </a:ext>
            </a:extLst>
          </p:cNvPr>
          <p:cNvSpPr>
            <a:spLocks noGrp="1"/>
          </p:cNvSpPr>
          <p:nvPr>
            <p:ph type="title"/>
          </p:nvPr>
        </p:nvSpPr>
        <p:spPr/>
        <p:txBody>
          <a:bodyPr/>
          <a:lstStyle/>
          <a:p>
            <a:r>
              <a:rPr lang="en-US" dirty="0"/>
              <a:t>The Secret Code of Filming</a:t>
            </a:r>
            <a:br>
              <a:rPr lang="en-US" dirty="0"/>
            </a:br>
            <a:r>
              <a:rPr lang="en-US" dirty="0"/>
              <a:t>Mise </a:t>
            </a:r>
            <a:r>
              <a:rPr lang="en-US" dirty="0" err="1"/>
              <a:t>en</a:t>
            </a:r>
            <a:r>
              <a:rPr lang="en-US" dirty="0"/>
              <a:t> sc</a:t>
            </a:r>
            <a:r>
              <a:rPr lang="en-US" dirty="0">
                <a:cs typeface="Times New Roman" pitchFamily="18" charset="0"/>
              </a:rPr>
              <a:t>ène</a:t>
            </a:r>
            <a:endParaRPr lang="en-US" dirty="0"/>
          </a:p>
        </p:txBody>
      </p:sp>
      <p:sp>
        <p:nvSpPr>
          <p:cNvPr id="5" name="Content Placeholder 4">
            <a:extLst>
              <a:ext uri="{FF2B5EF4-FFF2-40B4-BE49-F238E27FC236}">
                <a16:creationId xmlns:a16="http://schemas.microsoft.com/office/drawing/2014/main" id="{26F83543-074C-4048-A38D-C4FE2978B13F}"/>
              </a:ext>
            </a:extLst>
          </p:cNvPr>
          <p:cNvSpPr>
            <a:spLocks noGrp="1"/>
          </p:cNvSpPr>
          <p:nvPr>
            <p:ph sz="half" idx="1"/>
          </p:nvPr>
        </p:nvSpPr>
        <p:spPr>
          <a:xfrm>
            <a:off x="283029" y="2010878"/>
            <a:ext cx="5652956" cy="3448595"/>
          </a:xfrm>
        </p:spPr>
        <p:txBody>
          <a:bodyPr>
            <a:noAutofit/>
          </a:bodyPr>
          <a:lstStyle/>
          <a:p>
            <a:pPr>
              <a:lnSpc>
                <a:spcPct val="90000"/>
              </a:lnSpc>
            </a:pPr>
            <a:r>
              <a:rPr lang="en-US" sz="2400" dirty="0"/>
              <a:t>Contrasts</a:t>
            </a:r>
          </a:p>
          <a:p>
            <a:pPr>
              <a:lnSpc>
                <a:spcPct val="90000"/>
              </a:lnSpc>
            </a:pPr>
            <a:endParaRPr lang="en-US" sz="2400" dirty="0"/>
          </a:p>
          <a:p>
            <a:pPr>
              <a:lnSpc>
                <a:spcPct val="90000"/>
              </a:lnSpc>
            </a:pPr>
            <a:r>
              <a:rPr lang="en-US" sz="2400" dirty="0"/>
              <a:t>Character Placements</a:t>
            </a:r>
          </a:p>
          <a:p>
            <a:pPr>
              <a:lnSpc>
                <a:spcPct val="90000"/>
              </a:lnSpc>
            </a:pPr>
            <a:endParaRPr lang="en-US" sz="2400" dirty="0"/>
          </a:p>
          <a:p>
            <a:pPr>
              <a:lnSpc>
                <a:spcPct val="90000"/>
              </a:lnSpc>
            </a:pPr>
            <a:r>
              <a:rPr lang="en-US" sz="2400" dirty="0"/>
              <a:t>Elements of Set Composition</a:t>
            </a:r>
          </a:p>
          <a:p>
            <a:pPr>
              <a:lnSpc>
                <a:spcPct val="90000"/>
              </a:lnSpc>
            </a:pPr>
            <a:endParaRPr lang="en-US" sz="2400" dirty="0"/>
          </a:p>
          <a:p>
            <a:pPr>
              <a:lnSpc>
                <a:spcPct val="90000"/>
              </a:lnSpc>
            </a:pPr>
            <a:r>
              <a:rPr lang="en-US" sz="2400" dirty="0">
                <a:solidFill>
                  <a:schemeClr val="accent1"/>
                </a:solidFill>
              </a:rPr>
              <a:t>Theory of organic form: form and content </a:t>
            </a:r>
            <a:br>
              <a:rPr lang="en-US" sz="2400" dirty="0">
                <a:solidFill>
                  <a:schemeClr val="accent1"/>
                </a:solidFill>
              </a:rPr>
            </a:br>
            <a:r>
              <a:rPr lang="en-US" sz="2400" dirty="0">
                <a:solidFill>
                  <a:schemeClr val="accent1"/>
                </a:solidFill>
              </a:rPr>
              <a:t>are mutually dependent in any art form.</a:t>
            </a:r>
          </a:p>
        </p:txBody>
      </p:sp>
      <p:sp>
        <p:nvSpPr>
          <p:cNvPr id="6" name="Content Placeholder 5">
            <a:extLst>
              <a:ext uri="{FF2B5EF4-FFF2-40B4-BE49-F238E27FC236}">
                <a16:creationId xmlns:a16="http://schemas.microsoft.com/office/drawing/2014/main" id="{54A8BC2E-0E89-417A-B195-0214849FA24B}"/>
              </a:ext>
            </a:extLst>
          </p:cNvPr>
          <p:cNvSpPr>
            <a:spLocks noGrp="1"/>
          </p:cNvSpPr>
          <p:nvPr>
            <p:ph sz="half" idx="2"/>
          </p:nvPr>
        </p:nvSpPr>
        <p:spPr/>
        <p:txBody>
          <a:bodyPr>
            <a:normAutofit fontScale="92500" lnSpcReduction="20000"/>
          </a:bodyPr>
          <a:lstStyle/>
          <a:p>
            <a:r>
              <a:rPr lang="en-US" sz="2600" dirty="0"/>
              <a:t>To review:</a:t>
            </a:r>
          </a:p>
          <a:p>
            <a:pPr>
              <a:lnSpc>
                <a:spcPct val="90000"/>
              </a:lnSpc>
            </a:pPr>
            <a:r>
              <a:rPr lang="en-US" sz="2600" dirty="0"/>
              <a:t>Mise </a:t>
            </a:r>
            <a:r>
              <a:rPr lang="en-US" sz="2600" dirty="0" err="1"/>
              <a:t>en</a:t>
            </a:r>
            <a:r>
              <a:rPr lang="en-US" sz="2600" dirty="0"/>
              <a:t> sc</a:t>
            </a:r>
            <a:r>
              <a:rPr lang="en-US" sz="2600" dirty="0">
                <a:cs typeface="Times New Roman" pitchFamily="18" charset="0"/>
              </a:rPr>
              <a:t>ène (pronounced </a:t>
            </a:r>
            <a:r>
              <a:rPr lang="en-US" sz="2600" dirty="0" err="1">
                <a:cs typeface="Times New Roman" pitchFamily="18" charset="0"/>
              </a:rPr>
              <a:t>meez</a:t>
            </a:r>
            <a:r>
              <a:rPr lang="en-US" sz="2600" dirty="0">
                <a:cs typeface="Times New Roman" pitchFamily="18" charset="0"/>
              </a:rPr>
              <a:t> on </a:t>
            </a:r>
            <a:r>
              <a:rPr lang="en-US" sz="2600" dirty="0" err="1">
                <a:cs typeface="Times New Roman" pitchFamily="18" charset="0"/>
              </a:rPr>
              <a:t>sen</a:t>
            </a:r>
            <a:r>
              <a:rPr lang="en-US" sz="2600" dirty="0">
                <a:cs typeface="Times New Roman" pitchFamily="18" charset="0"/>
              </a:rPr>
              <a:t>) was originally a French theatrical term meaning “placing on the stage.”</a:t>
            </a:r>
          </a:p>
          <a:p>
            <a:pPr>
              <a:lnSpc>
                <a:spcPct val="90000"/>
              </a:lnSpc>
            </a:pPr>
            <a:endParaRPr lang="en-US" sz="2600" dirty="0">
              <a:cs typeface="Times New Roman" pitchFamily="18" charset="0"/>
            </a:endParaRPr>
          </a:p>
          <a:p>
            <a:pPr>
              <a:lnSpc>
                <a:spcPct val="90000"/>
              </a:lnSpc>
            </a:pPr>
            <a:r>
              <a:rPr lang="en-US" sz="2600" dirty="0">
                <a:cs typeface="Times New Roman" pitchFamily="18" charset="0"/>
              </a:rPr>
              <a:t>In film, it refers to how the filmmaker arranges the objects and people within the frame of the shot.</a:t>
            </a:r>
          </a:p>
          <a:p>
            <a:pPr lvl="1"/>
            <a:endParaRPr lang="en-US" dirty="0"/>
          </a:p>
        </p:txBody>
      </p:sp>
    </p:spTree>
    <p:extLst>
      <p:ext uri="{BB962C8B-B14F-4D97-AF65-F5344CB8AC3E}">
        <p14:creationId xmlns:p14="http://schemas.microsoft.com/office/powerpoint/2010/main" val="93515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2573-3FD6-4B86-827E-411FF26DF3F7}"/>
              </a:ext>
            </a:extLst>
          </p:cNvPr>
          <p:cNvSpPr>
            <a:spLocks noGrp="1"/>
          </p:cNvSpPr>
          <p:nvPr>
            <p:ph type="title"/>
          </p:nvPr>
        </p:nvSpPr>
        <p:spPr/>
        <p:txBody>
          <a:bodyPr/>
          <a:lstStyle/>
          <a:p>
            <a:r>
              <a:rPr lang="en-US" dirty="0"/>
              <a:t>Contrasts</a:t>
            </a:r>
          </a:p>
        </p:txBody>
      </p:sp>
      <p:sp>
        <p:nvSpPr>
          <p:cNvPr id="3" name="Content Placeholder 2">
            <a:extLst>
              <a:ext uri="{FF2B5EF4-FFF2-40B4-BE49-F238E27FC236}">
                <a16:creationId xmlns:a16="http://schemas.microsoft.com/office/drawing/2014/main" id="{1167E4F4-327E-4E2E-BC8E-366E2C4CC710}"/>
              </a:ext>
            </a:extLst>
          </p:cNvPr>
          <p:cNvSpPr>
            <a:spLocks noGrp="1"/>
          </p:cNvSpPr>
          <p:nvPr>
            <p:ph sz="half" idx="1"/>
          </p:nvPr>
        </p:nvSpPr>
        <p:spPr>
          <a:xfrm>
            <a:off x="413657" y="2010878"/>
            <a:ext cx="5522328" cy="3448595"/>
          </a:xfrm>
        </p:spPr>
        <p:txBody>
          <a:bodyPr>
            <a:normAutofit fontScale="92500" lnSpcReduction="10000"/>
          </a:bodyPr>
          <a:lstStyle/>
          <a:p>
            <a:pPr>
              <a:lnSpc>
                <a:spcPct val="90000"/>
              </a:lnSpc>
            </a:pPr>
            <a:r>
              <a:rPr lang="en-US" dirty="0"/>
              <a:t>The human eye automatically attempts to unify various elements within a composition.  In most cases, the eye sees the items individually before seeing the whole picture. </a:t>
            </a:r>
          </a:p>
          <a:p>
            <a:pPr>
              <a:lnSpc>
                <a:spcPct val="90000"/>
              </a:lnSpc>
            </a:pPr>
            <a:r>
              <a:rPr lang="en-US" dirty="0"/>
              <a:t>The area of an image that most immediately attracts our attention is the </a:t>
            </a:r>
            <a:r>
              <a:rPr lang="en-US" dirty="0">
                <a:solidFill>
                  <a:schemeClr val="folHlink"/>
                </a:solidFill>
              </a:rPr>
              <a:t>dominant contrast</a:t>
            </a:r>
            <a:r>
              <a:rPr lang="en-US" dirty="0"/>
              <a:t>, or the dominant.  This effect can be achieved through color, spacing, size,  movement, and lighting effects.</a:t>
            </a:r>
          </a:p>
          <a:p>
            <a:pPr>
              <a:lnSpc>
                <a:spcPct val="90000"/>
              </a:lnSpc>
            </a:pPr>
            <a:r>
              <a:rPr lang="en-US" dirty="0"/>
              <a:t>After we take in the dominant, our eye scans the </a:t>
            </a:r>
            <a:r>
              <a:rPr lang="en-US" dirty="0">
                <a:solidFill>
                  <a:schemeClr val="folHlink"/>
                </a:solidFill>
              </a:rPr>
              <a:t>subsidiary contrasts</a:t>
            </a:r>
            <a:r>
              <a:rPr lang="en-US" dirty="0"/>
              <a:t> that the artist has arrange as counter balancing devices.</a:t>
            </a:r>
          </a:p>
          <a:p>
            <a:endParaRPr lang="en-US" dirty="0"/>
          </a:p>
        </p:txBody>
      </p:sp>
      <p:pic>
        <p:nvPicPr>
          <p:cNvPr id="6" name="Content Placeholder 5">
            <a:extLst>
              <a:ext uri="{FF2B5EF4-FFF2-40B4-BE49-F238E27FC236}">
                <a16:creationId xmlns:a16="http://schemas.microsoft.com/office/drawing/2014/main" id="{60ABF2F2-7DCD-4C6E-A608-E72A4EA48A65}"/>
              </a:ext>
            </a:extLst>
          </p:cNvPr>
          <p:cNvPicPr>
            <a:picLocks noGrp="1" noChangeAspect="1"/>
          </p:cNvPicPr>
          <p:nvPr>
            <p:ph sz="half" idx="2"/>
          </p:nvPr>
        </p:nvPicPr>
        <p:blipFill>
          <a:blip r:embed="rId2"/>
          <a:stretch>
            <a:fillRect/>
          </a:stretch>
        </p:blipFill>
        <p:spPr>
          <a:xfrm>
            <a:off x="6096000" y="1864194"/>
            <a:ext cx="5055486" cy="3370323"/>
          </a:xfrm>
        </p:spPr>
      </p:pic>
      <p:sp>
        <p:nvSpPr>
          <p:cNvPr id="7" name="TextBox 6">
            <a:extLst>
              <a:ext uri="{FF2B5EF4-FFF2-40B4-BE49-F238E27FC236}">
                <a16:creationId xmlns:a16="http://schemas.microsoft.com/office/drawing/2014/main" id="{F7FC87D5-4099-4D49-98CF-47B5F28E2095}"/>
              </a:ext>
            </a:extLst>
          </p:cNvPr>
          <p:cNvSpPr txBox="1"/>
          <p:nvPr/>
        </p:nvSpPr>
        <p:spPr>
          <a:xfrm>
            <a:off x="6553200" y="5459473"/>
            <a:ext cx="4005943" cy="369332"/>
          </a:xfrm>
          <a:prstGeom prst="rect">
            <a:avLst/>
          </a:prstGeom>
          <a:noFill/>
        </p:spPr>
        <p:txBody>
          <a:bodyPr wrap="square" rtlCol="0">
            <a:spAutoFit/>
          </a:bodyPr>
          <a:lstStyle/>
          <a:p>
            <a:r>
              <a:rPr lang="en-US" i="1" dirty="0"/>
              <a:t>Schindler’s List</a:t>
            </a:r>
          </a:p>
        </p:txBody>
      </p:sp>
    </p:spTree>
    <p:extLst>
      <p:ext uri="{BB962C8B-B14F-4D97-AF65-F5344CB8AC3E}">
        <p14:creationId xmlns:p14="http://schemas.microsoft.com/office/powerpoint/2010/main" val="263239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08C5-4260-4BE7-88E7-5D404A3911FD}"/>
              </a:ext>
            </a:extLst>
          </p:cNvPr>
          <p:cNvSpPr>
            <a:spLocks noGrp="1"/>
          </p:cNvSpPr>
          <p:nvPr>
            <p:ph type="title"/>
          </p:nvPr>
        </p:nvSpPr>
        <p:spPr/>
        <p:txBody>
          <a:bodyPr/>
          <a:lstStyle/>
          <a:p>
            <a:r>
              <a:rPr lang="en-US" dirty="0"/>
              <a:t>Character Placement</a:t>
            </a:r>
          </a:p>
        </p:txBody>
      </p:sp>
      <p:sp>
        <p:nvSpPr>
          <p:cNvPr id="3" name="Content Placeholder 2">
            <a:extLst>
              <a:ext uri="{FF2B5EF4-FFF2-40B4-BE49-F238E27FC236}">
                <a16:creationId xmlns:a16="http://schemas.microsoft.com/office/drawing/2014/main" id="{6A8AA8BB-7D08-47C0-A26F-321609F56116}"/>
              </a:ext>
            </a:extLst>
          </p:cNvPr>
          <p:cNvSpPr>
            <a:spLocks noGrp="1"/>
          </p:cNvSpPr>
          <p:nvPr>
            <p:ph sz="half" idx="1"/>
          </p:nvPr>
        </p:nvSpPr>
        <p:spPr>
          <a:xfrm>
            <a:off x="500743" y="2017342"/>
            <a:ext cx="5435242" cy="3442131"/>
          </a:xfrm>
        </p:spPr>
        <p:txBody>
          <a:bodyPr>
            <a:normAutofit fontScale="92500" lnSpcReduction="20000"/>
          </a:bodyPr>
          <a:lstStyle/>
          <a:p>
            <a:r>
              <a:rPr lang="en-US" sz="2600" dirty="0"/>
              <a:t>Framing: The areas of the frame affect the significance of the subject</a:t>
            </a:r>
          </a:p>
          <a:p>
            <a:pPr>
              <a:lnSpc>
                <a:spcPct val="90000"/>
              </a:lnSpc>
            </a:pPr>
            <a:r>
              <a:rPr lang="en-US" sz="2600" dirty="0"/>
              <a:t>The area near the top of the frame can suggest ideas dealing with power, authority, and aspiration. A positive character placed there could seem in control of his/her situation, while a negative character placed there could seem threatening.</a:t>
            </a:r>
            <a:br>
              <a:rPr lang="en-US" dirty="0"/>
            </a:br>
            <a:endParaRPr lang="en-US" dirty="0"/>
          </a:p>
          <a:p>
            <a:endParaRPr lang="en-US" dirty="0"/>
          </a:p>
        </p:txBody>
      </p:sp>
      <p:sp>
        <p:nvSpPr>
          <p:cNvPr id="4" name="Content Placeholder 3">
            <a:extLst>
              <a:ext uri="{FF2B5EF4-FFF2-40B4-BE49-F238E27FC236}">
                <a16:creationId xmlns:a16="http://schemas.microsoft.com/office/drawing/2014/main" id="{C4EE240F-21AB-4E8D-9EC9-F36BFDCB32BE}"/>
              </a:ext>
            </a:extLst>
          </p:cNvPr>
          <p:cNvSpPr>
            <a:spLocks noGrp="1"/>
          </p:cNvSpPr>
          <p:nvPr>
            <p:ph sz="half" idx="2"/>
          </p:nvPr>
        </p:nvSpPr>
        <p:spPr>
          <a:xfrm>
            <a:off x="6254139" y="2017343"/>
            <a:ext cx="4892831" cy="3441520"/>
          </a:xfrm>
        </p:spPr>
        <p:txBody>
          <a:bodyPr>
            <a:normAutofit fontScale="92500" lnSpcReduction="20000"/>
          </a:bodyPr>
          <a:lstStyle/>
          <a:p>
            <a:r>
              <a:rPr lang="en-US" sz="2600" dirty="0"/>
              <a:t>The areas near the bottom of the frame tend to suggest subservience, vulnerability, and powerlessness.</a:t>
            </a:r>
          </a:p>
          <a:p>
            <a:r>
              <a:rPr lang="en-US" sz="2600" dirty="0"/>
              <a:t>The areas to the left and right edges of the frame suggest insignificance, because they are farthest removed from the center.</a:t>
            </a:r>
          </a:p>
          <a:p>
            <a:endParaRPr lang="en-US" dirty="0"/>
          </a:p>
        </p:txBody>
      </p:sp>
    </p:spTree>
    <p:extLst>
      <p:ext uri="{BB962C8B-B14F-4D97-AF65-F5344CB8AC3E}">
        <p14:creationId xmlns:p14="http://schemas.microsoft.com/office/powerpoint/2010/main" val="308332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D3F3-971E-4790-88A1-B2EDE7C2CAD5}"/>
              </a:ext>
            </a:extLst>
          </p:cNvPr>
          <p:cNvSpPr>
            <a:spLocks noGrp="1"/>
          </p:cNvSpPr>
          <p:nvPr>
            <p:ph type="title"/>
          </p:nvPr>
        </p:nvSpPr>
        <p:spPr/>
        <p:txBody>
          <a:bodyPr/>
          <a:lstStyle/>
          <a:p>
            <a:r>
              <a:rPr lang="en-US" dirty="0"/>
              <a:t>Character Placement</a:t>
            </a:r>
          </a:p>
        </p:txBody>
      </p:sp>
      <p:sp>
        <p:nvSpPr>
          <p:cNvPr id="10" name="Content Placeholder 9">
            <a:extLst>
              <a:ext uri="{FF2B5EF4-FFF2-40B4-BE49-F238E27FC236}">
                <a16:creationId xmlns:a16="http://schemas.microsoft.com/office/drawing/2014/main" id="{ECEA0BC9-5331-4222-830F-BF8D9A7470CE}"/>
              </a:ext>
            </a:extLst>
          </p:cNvPr>
          <p:cNvSpPr>
            <a:spLocks noGrp="1"/>
          </p:cNvSpPr>
          <p:nvPr>
            <p:ph sz="half" idx="1"/>
          </p:nvPr>
        </p:nvSpPr>
        <p:spPr/>
        <p:txBody>
          <a:bodyPr/>
          <a:lstStyle/>
          <a:p>
            <a:r>
              <a:rPr lang="en-US" sz="2400" dirty="0"/>
              <a:t>From the movie </a:t>
            </a:r>
            <a:r>
              <a:rPr lang="en-US" sz="2400" i="1" dirty="0"/>
              <a:t>Gattaca, </a:t>
            </a:r>
            <a:r>
              <a:rPr lang="en-US" sz="2400" dirty="0">
                <a:solidFill>
                  <a:schemeClr val="folHlink"/>
                </a:solidFill>
              </a:rPr>
              <a:t>Irene is in a position of power over Vincent here, as she can decide to either accept or reject him.</a:t>
            </a:r>
          </a:p>
          <a:p>
            <a:endParaRPr lang="en-US" dirty="0"/>
          </a:p>
        </p:txBody>
      </p:sp>
      <p:pic>
        <p:nvPicPr>
          <p:cNvPr id="13" name="Picture 5" descr="D:\Vincent Irene Car.jpg">
            <a:extLst>
              <a:ext uri="{FF2B5EF4-FFF2-40B4-BE49-F238E27FC236}">
                <a16:creationId xmlns:a16="http://schemas.microsoft.com/office/drawing/2014/main" id="{41139053-644F-48D3-9BB3-FB4A1ECFA5E0}"/>
              </a:ext>
            </a:extLst>
          </p:cNvPr>
          <p:cNvPicPr>
            <a:picLocks noGrp="1" noChangeAspect="1" noChangeArrowheads="1"/>
          </p:cNvPicPr>
          <p:nvPr>
            <p:ph sz="half" idx="2"/>
          </p:nvPr>
        </p:nvPicPr>
        <p:blipFill>
          <a:blip r:embed="rId2" cstate="print"/>
          <a:srcRect/>
          <a:stretch>
            <a:fillRect/>
          </a:stretch>
        </p:blipFill>
        <p:spPr bwMode="auto">
          <a:xfrm>
            <a:off x="6144657" y="1864193"/>
            <a:ext cx="4598126" cy="3448595"/>
          </a:xfrm>
          <a:prstGeom prst="rect">
            <a:avLst/>
          </a:prstGeom>
          <a:noFill/>
        </p:spPr>
      </p:pic>
    </p:spTree>
    <p:extLst>
      <p:ext uri="{BB962C8B-B14F-4D97-AF65-F5344CB8AC3E}">
        <p14:creationId xmlns:p14="http://schemas.microsoft.com/office/powerpoint/2010/main" val="102350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2580-D672-4459-BAB8-B3DC788FFB1E}"/>
              </a:ext>
            </a:extLst>
          </p:cNvPr>
          <p:cNvSpPr>
            <a:spLocks noGrp="1"/>
          </p:cNvSpPr>
          <p:nvPr>
            <p:ph type="title"/>
          </p:nvPr>
        </p:nvSpPr>
        <p:spPr/>
        <p:txBody>
          <a:bodyPr/>
          <a:lstStyle/>
          <a:p>
            <a:r>
              <a:rPr lang="en-US" dirty="0"/>
              <a:t>Character Placement</a:t>
            </a:r>
          </a:p>
        </p:txBody>
      </p:sp>
      <p:sp>
        <p:nvSpPr>
          <p:cNvPr id="5" name="Content Placeholder 4">
            <a:extLst>
              <a:ext uri="{FF2B5EF4-FFF2-40B4-BE49-F238E27FC236}">
                <a16:creationId xmlns:a16="http://schemas.microsoft.com/office/drawing/2014/main" id="{9D761077-DC89-4A5F-955B-2D60D15EC53C}"/>
              </a:ext>
            </a:extLst>
          </p:cNvPr>
          <p:cNvSpPr>
            <a:spLocks noGrp="1"/>
          </p:cNvSpPr>
          <p:nvPr>
            <p:ph idx="1"/>
          </p:nvPr>
        </p:nvSpPr>
        <p:spPr>
          <a:xfrm>
            <a:off x="72421" y="1853754"/>
            <a:ext cx="11248722" cy="4459960"/>
          </a:xfrm>
        </p:spPr>
        <p:txBody>
          <a:bodyPr/>
          <a:lstStyle/>
          <a:p>
            <a:r>
              <a:rPr lang="en-US" sz="2400" b="1" dirty="0">
                <a:solidFill>
                  <a:schemeClr val="accent1"/>
                </a:solidFill>
              </a:rPr>
              <a:t>Proxemics</a:t>
            </a:r>
            <a:r>
              <a:rPr lang="en-US" sz="2400" dirty="0">
                <a:solidFill>
                  <a:schemeClr val="accent1"/>
                </a:solidFill>
              </a:rPr>
              <a:t>: The distance between the camera and the subjects affects the significance of the subject</a:t>
            </a:r>
          </a:p>
          <a:p>
            <a:r>
              <a:rPr lang="en-US" sz="2400" dirty="0"/>
              <a:t>The closer we are to a character, generally speaking, the more emotionally involved we become. </a:t>
            </a:r>
          </a:p>
          <a:p>
            <a:r>
              <a:rPr lang="en-US" sz="2400" i="1" dirty="0"/>
              <a:t>Proxemic patterns</a:t>
            </a:r>
            <a:r>
              <a:rPr lang="en-US" sz="2400" dirty="0"/>
              <a:t> refer to the relationships of organisms within a given space.</a:t>
            </a:r>
          </a:p>
          <a:p>
            <a:r>
              <a:rPr lang="en-US" sz="2400" dirty="0"/>
              <a:t>The greater the distance between the camera and the subject the more emotionally neutral we remain to them.</a:t>
            </a:r>
          </a:p>
          <a:p>
            <a:r>
              <a:rPr lang="en-US" sz="2400" dirty="0"/>
              <a:t>The proxemic distances correspond roughly to the shots.</a:t>
            </a:r>
          </a:p>
          <a:p>
            <a:endParaRPr lang="en-US" dirty="0"/>
          </a:p>
          <a:p>
            <a:pPr marL="0" indent="0">
              <a:buNone/>
            </a:pPr>
            <a:endParaRPr lang="en-US" dirty="0"/>
          </a:p>
        </p:txBody>
      </p:sp>
    </p:spTree>
    <p:extLst>
      <p:ext uri="{BB962C8B-B14F-4D97-AF65-F5344CB8AC3E}">
        <p14:creationId xmlns:p14="http://schemas.microsoft.com/office/powerpoint/2010/main" val="155644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91C9DD-52D8-4617-87DD-9EEC52FC1ADD}"/>
              </a:ext>
            </a:extLst>
          </p:cNvPr>
          <p:cNvSpPr>
            <a:spLocks noGrp="1"/>
          </p:cNvSpPr>
          <p:nvPr>
            <p:ph type="title"/>
          </p:nvPr>
        </p:nvSpPr>
        <p:spPr/>
        <p:txBody>
          <a:bodyPr/>
          <a:lstStyle/>
          <a:p>
            <a:r>
              <a:rPr lang="en-US" dirty="0"/>
              <a:t>Intimate Distance</a:t>
            </a:r>
          </a:p>
        </p:txBody>
      </p:sp>
      <p:sp>
        <p:nvSpPr>
          <p:cNvPr id="6" name="Content Placeholder 5">
            <a:extLst>
              <a:ext uri="{FF2B5EF4-FFF2-40B4-BE49-F238E27FC236}">
                <a16:creationId xmlns:a16="http://schemas.microsoft.com/office/drawing/2014/main" id="{505EA376-5D0D-4133-83D1-F2C7BD8CFDF8}"/>
              </a:ext>
            </a:extLst>
          </p:cNvPr>
          <p:cNvSpPr>
            <a:spLocks noGrp="1"/>
          </p:cNvSpPr>
          <p:nvPr>
            <p:ph sz="half" idx="2"/>
          </p:nvPr>
        </p:nvSpPr>
        <p:spPr>
          <a:xfrm>
            <a:off x="0" y="1860482"/>
            <a:ext cx="5713595" cy="3952489"/>
          </a:xfrm>
        </p:spPr>
        <p:txBody>
          <a:bodyPr>
            <a:normAutofit/>
          </a:bodyPr>
          <a:lstStyle/>
          <a:p>
            <a:pPr lvl="1"/>
            <a:r>
              <a:rPr lang="en-US" sz="2400" dirty="0"/>
              <a:t>Skin contact to about 18 inches away</a:t>
            </a:r>
          </a:p>
          <a:p>
            <a:pPr lvl="1"/>
            <a:r>
              <a:rPr lang="en-US" sz="2400" dirty="0"/>
              <a:t>This can reflect love, comfort, or tenderness, or suspicion, hostility, and fear, depending on the viewer’s relation to the subject</a:t>
            </a:r>
          </a:p>
          <a:p>
            <a:pPr lvl="1"/>
            <a:r>
              <a:rPr lang="en-US" sz="2400" dirty="0"/>
              <a:t>This corresponds to the close-up and the extreme close-up</a:t>
            </a:r>
          </a:p>
          <a:p>
            <a:endParaRPr lang="en-US" dirty="0"/>
          </a:p>
        </p:txBody>
      </p:sp>
      <p:pic>
        <p:nvPicPr>
          <p:cNvPr id="9" name="Picture 5" descr="D:\Fingers.jpg">
            <a:extLst>
              <a:ext uri="{FF2B5EF4-FFF2-40B4-BE49-F238E27FC236}">
                <a16:creationId xmlns:a16="http://schemas.microsoft.com/office/drawing/2014/main" id="{6BBD6FA9-0113-467C-9563-234824B2C2CB}"/>
              </a:ext>
            </a:extLst>
          </p:cNvPr>
          <p:cNvPicPr>
            <a:picLocks noGrp="1" noChangeAspect="1" noChangeArrowheads="1"/>
          </p:cNvPicPr>
          <p:nvPr>
            <p:ph sz="quarter" idx="4"/>
          </p:nvPr>
        </p:nvPicPr>
        <p:blipFill>
          <a:blip r:embed="rId2" cstate="print"/>
          <a:srcRect/>
          <a:stretch>
            <a:fillRect/>
          </a:stretch>
        </p:blipFill>
        <p:spPr bwMode="auto">
          <a:xfrm>
            <a:off x="6667278" y="2504442"/>
            <a:ext cx="4075516" cy="3056637"/>
          </a:xfrm>
          <a:prstGeom prst="rect">
            <a:avLst/>
          </a:prstGeom>
          <a:noFill/>
        </p:spPr>
      </p:pic>
      <p:sp>
        <p:nvSpPr>
          <p:cNvPr id="11" name="Text Placeholder 10">
            <a:extLst>
              <a:ext uri="{FF2B5EF4-FFF2-40B4-BE49-F238E27FC236}">
                <a16:creationId xmlns:a16="http://schemas.microsoft.com/office/drawing/2014/main" id="{26450CDD-525F-4E0C-B131-B9D007946577}"/>
              </a:ext>
            </a:extLst>
          </p:cNvPr>
          <p:cNvSpPr>
            <a:spLocks noGrp="1"/>
          </p:cNvSpPr>
          <p:nvPr>
            <p:ph type="body" sz="quarter" idx="3"/>
          </p:nvPr>
        </p:nvSpPr>
        <p:spPr>
          <a:xfrm>
            <a:off x="6254000" y="1459363"/>
            <a:ext cx="4488794" cy="802237"/>
          </a:xfrm>
        </p:spPr>
        <p:txBody>
          <a:bodyPr/>
          <a:lstStyle/>
          <a:p>
            <a:r>
              <a:rPr lang="en-US" i="1" dirty="0"/>
              <a:t>Gattaca</a:t>
            </a:r>
          </a:p>
        </p:txBody>
      </p:sp>
    </p:spTree>
    <p:extLst>
      <p:ext uri="{BB962C8B-B14F-4D97-AF65-F5344CB8AC3E}">
        <p14:creationId xmlns:p14="http://schemas.microsoft.com/office/powerpoint/2010/main" val="340625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FBFC-172E-4D44-A3F8-15802453FF96}"/>
              </a:ext>
            </a:extLst>
          </p:cNvPr>
          <p:cNvSpPr>
            <a:spLocks noGrp="1"/>
          </p:cNvSpPr>
          <p:nvPr>
            <p:ph type="title"/>
          </p:nvPr>
        </p:nvSpPr>
        <p:spPr/>
        <p:txBody>
          <a:bodyPr/>
          <a:lstStyle/>
          <a:p>
            <a:r>
              <a:rPr lang="en-US" dirty="0"/>
              <a:t>Personal Distance</a:t>
            </a:r>
          </a:p>
        </p:txBody>
      </p:sp>
      <p:sp>
        <p:nvSpPr>
          <p:cNvPr id="3" name="Text Placeholder 2">
            <a:extLst>
              <a:ext uri="{FF2B5EF4-FFF2-40B4-BE49-F238E27FC236}">
                <a16:creationId xmlns:a16="http://schemas.microsoft.com/office/drawing/2014/main" id="{682DBC9B-64DE-4A50-B445-85A0410FA3CD}"/>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29F36432-5101-4194-A6BD-AB13DEAF99EF}"/>
              </a:ext>
            </a:extLst>
          </p:cNvPr>
          <p:cNvSpPr>
            <a:spLocks noGrp="1"/>
          </p:cNvSpPr>
          <p:nvPr>
            <p:ph sz="half" idx="2"/>
          </p:nvPr>
        </p:nvSpPr>
        <p:spPr>
          <a:xfrm>
            <a:off x="849086" y="2824269"/>
            <a:ext cx="5086899" cy="3229568"/>
          </a:xfrm>
        </p:spPr>
        <p:txBody>
          <a:bodyPr/>
          <a:lstStyle/>
          <a:p>
            <a:pPr lvl="1"/>
            <a:r>
              <a:rPr lang="en-US" dirty="0"/>
              <a:t>18 inches to 4 feet away</a:t>
            </a:r>
          </a:p>
          <a:p>
            <a:pPr lvl="1"/>
            <a:r>
              <a:rPr lang="en-US" dirty="0"/>
              <a:t>These distances tend to be reserved for family and friends, yet do not exclude outsiders as intimate distances do.</a:t>
            </a:r>
          </a:p>
          <a:p>
            <a:pPr lvl="1"/>
            <a:r>
              <a:rPr lang="en-US" dirty="0"/>
              <a:t>The medium shot captures this distance</a:t>
            </a:r>
          </a:p>
          <a:p>
            <a:endParaRPr lang="en-US" dirty="0"/>
          </a:p>
        </p:txBody>
      </p:sp>
      <p:sp>
        <p:nvSpPr>
          <p:cNvPr id="5" name="Text Placeholder 4">
            <a:extLst>
              <a:ext uri="{FF2B5EF4-FFF2-40B4-BE49-F238E27FC236}">
                <a16:creationId xmlns:a16="http://schemas.microsoft.com/office/drawing/2014/main" id="{36D9D325-1569-4352-974D-6126A6AEBE8E}"/>
              </a:ext>
            </a:extLst>
          </p:cNvPr>
          <p:cNvSpPr>
            <a:spLocks noGrp="1"/>
          </p:cNvSpPr>
          <p:nvPr>
            <p:ph type="body" sz="quarter" idx="3"/>
          </p:nvPr>
        </p:nvSpPr>
        <p:spPr>
          <a:xfrm>
            <a:off x="6256024" y="2023003"/>
            <a:ext cx="5086889" cy="802237"/>
          </a:xfrm>
        </p:spPr>
        <p:txBody>
          <a:bodyPr/>
          <a:lstStyle/>
          <a:p>
            <a:r>
              <a:rPr lang="en-US" i="1" dirty="0"/>
              <a:t>To All the Boys I’ve Loved Before</a:t>
            </a:r>
          </a:p>
        </p:txBody>
      </p:sp>
      <p:pic>
        <p:nvPicPr>
          <p:cNvPr id="8" name="Content Placeholder 7">
            <a:extLst>
              <a:ext uri="{FF2B5EF4-FFF2-40B4-BE49-F238E27FC236}">
                <a16:creationId xmlns:a16="http://schemas.microsoft.com/office/drawing/2014/main" id="{284DD2C4-604D-4AF1-B161-94C5EB23B78E}"/>
              </a:ext>
            </a:extLst>
          </p:cNvPr>
          <p:cNvPicPr>
            <a:picLocks noGrp="1" noChangeAspect="1"/>
          </p:cNvPicPr>
          <p:nvPr>
            <p:ph sz="quarter" idx="4"/>
          </p:nvPr>
        </p:nvPicPr>
        <p:blipFill>
          <a:blip r:embed="rId2"/>
          <a:stretch>
            <a:fillRect/>
          </a:stretch>
        </p:blipFill>
        <p:spPr>
          <a:xfrm>
            <a:off x="6256017" y="2820988"/>
            <a:ext cx="4306636" cy="3232849"/>
          </a:xfrm>
        </p:spPr>
      </p:pic>
    </p:spTree>
    <p:extLst>
      <p:ext uri="{BB962C8B-B14F-4D97-AF65-F5344CB8AC3E}">
        <p14:creationId xmlns:p14="http://schemas.microsoft.com/office/powerpoint/2010/main" val="184211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21EC-8615-474E-8158-7F7DC0343B02}"/>
              </a:ext>
            </a:extLst>
          </p:cNvPr>
          <p:cNvSpPr>
            <a:spLocks noGrp="1"/>
          </p:cNvSpPr>
          <p:nvPr>
            <p:ph type="title"/>
          </p:nvPr>
        </p:nvSpPr>
        <p:spPr/>
        <p:txBody>
          <a:bodyPr/>
          <a:lstStyle/>
          <a:p>
            <a:r>
              <a:rPr lang="en-US" dirty="0"/>
              <a:t>The Social Distance</a:t>
            </a:r>
          </a:p>
        </p:txBody>
      </p:sp>
      <p:sp>
        <p:nvSpPr>
          <p:cNvPr id="3" name="Text Placeholder 2">
            <a:extLst>
              <a:ext uri="{FF2B5EF4-FFF2-40B4-BE49-F238E27FC236}">
                <a16:creationId xmlns:a16="http://schemas.microsoft.com/office/drawing/2014/main" id="{AD717F45-6025-47B4-A544-A230AF21ED0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47645550-CAB7-4D55-A769-DE6F9F8009BE}"/>
              </a:ext>
            </a:extLst>
          </p:cNvPr>
          <p:cNvSpPr>
            <a:spLocks noGrp="1"/>
          </p:cNvSpPr>
          <p:nvPr>
            <p:ph sz="half" idx="2"/>
          </p:nvPr>
        </p:nvSpPr>
        <p:spPr>
          <a:xfrm>
            <a:off x="195943" y="2821491"/>
            <a:ext cx="5740042" cy="2647235"/>
          </a:xfrm>
        </p:spPr>
        <p:txBody>
          <a:bodyPr/>
          <a:lstStyle/>
          <a:p>
            <a:pPr lvl="1"/>
            <a:r>
              <a:rPr lang="en-US" sz="2000" dirty="0"/>
              <a:t>4 feet to 12 feet away</a:t>
            </a:r>
          </a:p>
          <a:p>
            <a:pPr lvl="1"/>
            <a:r>
              <a:rPr lang="en-US" sz="2000" dirty="0"/>
              <a:t>These are distances reserved for impersonal business and casual gatherings.</a:t>
            </a:r>
          </a:p>
          <a:p>
            <a:pPr lvl="1"/>
            <a:r>
              <a:rPr lang="en-US" sz="2000" dirty="0"/>
              <a:t>Full shot ranges corresponds to this distance</a:t>
            </a:r>
          </a:p>
          <a:p>
            <a:endParaRPr lang="en-US" dirty="0"/>
          </a:p>
        </p:txBody>
      </p:sp>
      <p:sp>
        <p:nvSpPr>
          <p:cNvPr id="5" name="Text Placeholder 4">
            <a:extLst>
              <a:ext uri="{FF2B5EF4-FFF2-40B4-BE49-F238E27FC236}">
                <a16:creationId xmlns:a16="http://schemas.microsoft.com/office/drawing/2014/main" id="{98D4A581-7763-44E4-8F7E-614498ED9076}"/>
              </a:ext>
            </a:extLst>
          </p:cNvPr>
          <p:cNvSpPr>
            <a:spLocks noGrp="1"/>
          </p:cNvSpPr>
          <p:nvPr>
            <p:ph type="body" sz="quarter" idx="3"/>
          </p:nvPr>
        </p:nvSpPr>
        <p:spPr/>
        <p:txBody>
          <a:bodyPr/>
          <a:lstStyle/>
          <a:p>
            <a:r>
              <a:rPr lang="en-US" i="1" dirty="0"/>
              <a:t>To All the Boys I’ve Loved Before</a:t>
            </a:r>
          </a:p>
        </p:txBody>
      </p:sp>
      <p:pic>
        <p:nvPicPr>
          <p:cNvPr id="8" name="Content Placeholder 7">
            <a:extLst>
              <a:ext uri="{FF2B5EF4-FFF2-40B4-BE49-F238E27FC236}">
                <a16:creationId xmlns:a16="http://schemas.microsoft.com/office/drawing/2014/main" id="{AC02393A-0219-441A-94F3-4F5DAACE58AD}"/>
              </a:ext>
            </a:extLst>
          </p:cNvPr>
          <p:cNvPicPr>
            <a:picLocks noGrp="1" noChangeAspect="1"/>
          </p:cNvPicPr>
          <p:nvPr>
            <p:ph sz="quarter" idx="4"/>
          </p:nvPr>
        </p:nvPicPr>
        <p:blipFill>
          <a:blip r:embed="rId2"/>
          <a:stretch>
            <a:fillRect/>
          </a:stretch>
        </p:blipFill>
        <p:spPr>
          <a:xfrm>
            <a:off x="5555419" y="3127082"/>
            <a:ext cx="5602438" cy="2341644"/>
          </a:xfrm>
        </p:spPr>
      </p:pic>
    </p:spTree>
    <p:extLst>
      <p:ext uri="{BB962C8B-B14F-4D97-AF65-F5344CB8AC3E}">
        <p14:creationId xmlns:p14="http://schemas.microsoft.com/office/powerpoint/2010/main" val="29991329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114</TotalTime>
  <Words>809</Words>
  <Application>Microsoft Office PowerPoint</Application>
  <PresentationFormat>Widescreen</PresentationFormat>
  <Paragraphs>83</Paragraphs>
  <Slides>16</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Rockwell</vt:lpstr>
      <vt:lpstr>Gallery</vt:lpstr>
      <vt:lpstr>The Secret Code of Filming</vt:lpstr>
      <vt:lpstr>The Secret Code of Filming Mise en scène</vt:lpstr>
      <vt:lpstr>Contrasts</vt:lpstr>
      <vt:lpstr>Character Placement</vt:lpstr>
      <vt:lpstr>Character Placement</vt:lpstr>
      <vt:lpstr>Character Placement</vt:lpstr>
      <vt:lpstr>Intimate Distance</vt:lpstr>
      <vt:lpstr>Personal Distance</vt:lpstr>
      <vt:lpstr>The Social Distance</vt:lpstr>
      <vt:lpstr>Public Distance</vt:lpstr>
      <vt:lpstr>To All the Boys I’ve Loved Before</vt:lpstr>
      <vt:lpstr>Elements of Set Composition</vt:lpstr>
      <vt:lpstr>Elements of Set Composition in Gattaca</vt:lpstr>
      <vt:lpstr>Film Noir</vt:lpstr>
      <vt:lpstr>Film Noir Components</vt:lpstr>
      <vt:lpstr>Examples and Impact of Film Noir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Code of Filming</dc:title>
  <dc:creator>Ashley Donnelly</dc:creator>
  <cp:lastModifiedBy>Ashley Donnelly</cp:lastModifiedBy>
  <cp:revision>7</cp:revision>
  <dcterms:created xsi:type="dcterms:W3CDTF">2019-09-05T02:31:22Z</dcterms:created>
  <dcterms:modified xsi:type="dcterms:W3CDTF">2019-09-05T04:25:24Z</dcterms:modified>
</cp:coreProperties>
</file>