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66" r:id="rId7"/>
    <p:sldId id="258" r:id="rId8"/>
    <p:sldId id="259" r:id="rId9"/>
    <p:sldId id="260" r:id="rId10"/>
    <p:sldId id="262" r:id="rId11"/>
    <p:sldId id="261"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7DBD8C23-8F64-4391-9AE0-40937357A8A8}" type="datetimeFigureOut">
              <a:rPr lang="en-US" smtClean="0"/>
              <a:t>1/22/2020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2AEBB36-4179-4EB6-9D84-6C85EC4FBFAC}"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BD8C23-8F64-4391-9AE0-40937357A8A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EBB36-4179-4EB6-9D84-6C85EC4FBF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BD8C23-8F64-4391-9AE0-40937357A8A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EBB36-4179-4EB6-9D84-6C85EC4FBF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BD8C23-8F64-4391-9AE0-40937357A8A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EBB36-4179-4EB6-9D84-6C85EC4FBF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7DBD8C23-8F64-4391-9AE0-40937357A8A8}" type="datetimeFigureOut">
              <a:rPr lang="en-US" smtClean="0"/>
              <a:t>1/22/2020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2AEBB36-4179-4EB6-9D84-6C85EC4FBFAC}"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DBD8C23-8F64-4391-9AE0-40937357A8A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A2AEBB36-4179-4EB6-9D84-6C85EC4FBFAC}"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DBD8C23-8F64-4391-9AE0-40937357A8A8}"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A2AEBB36-4179-4EB6-9D84-6C85EC4FBF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DBD8C23-8F64-4391-9AE0-40937357A8A8}"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EBB36-4179-4EB6-9D84-6C85EC4FBFAC}"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D8C23-8F64-4391-9AE0-40937357A8A8}"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EBB36-4179-4EB6-9D84-6C85EC4FBF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7DBD8C23-8F64-4391-9AE0-40937357A8A8}" type="datetimeFigureOut">
              <a:rPr lang="en-US" smtClean="0"/>
              <a:t>1/22/2020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2AEBB36-4179-4EB6-9D84-6C85EC4FBFAC}"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7DBD8C23-8F64-4391-9AE0-40937357A8A8}" type="datetimeFigureOut">
              <a:rPr lang="en-US" smtClean="0"/>
              <a:t>1/22/2020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2AEBB36-4179-4EB6-9D84-6C85EC4FBFAC}"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DBD8C23-8F64-4391-9AE0-40937357A8A8}" type="datetimeFigureOut">
              <a:rPr lang="en-US" smtClean="0"/>
              <a:t>1/22/2020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2AEBB36-4179-4EB6-9D84-6C85EC4FBFAC}"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and You</a:t>
            </a:r>
          </a:p>
        </p:txBody>
      </p:sp>
      <p:sp>
        <p:nvSpPr>
          <p:cNvPr id="3" name="Subtitle 2"/>
          <p:cNvSpPr>
            <a:spLocks noGrp="1"/>
          </p:cNvSpPr>
          <p:nvPr>
            <p:ph type="subTitle" idx="1"/>
          </p:nvPr>
        </p:nvSpPr>
        <p:spPr/>
        <p:txBody>
          <a:bodyPr/>
          <a:lstStyle/>
          <a:p>
            <a:r>
              <a:rPr lang="en-US" dirty="0"/>
              <a:t>Basics to Academic Writing</a:t>
            </a:r>
          </a:p>
        </p:txBody>
      </p:sp>
    </p:spTree>
    <p:extLst>
      <p:ext uri="{BB962C8B-B14F-4D97-AF65-F5344CB8AC3E}">
        <p14:creationId xmlns:p14="http://schemas.microsoft.com/office/powerpoint/2010/main" val="167621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Autofit/>
          </a:bodyPr>
          <a:lstStyle/>
          <a:p>
            <a:r>
              <a:rPr lang="en-US" sz="2400" dirty="0"/>
              <a:t>Yes, you have to have one.</a:t>
            </a:r>
          </a:p>
          <a:p>
            <a:r>
              <a:rPr lang="en-US" sz="2400" dirty="0"/>
              <a:t>There are</a:t>
            </a:r>
            <a:r>
              <a:rPr lang="en-US" sz="2400" b="1" dirty="0"/>
              <a:t> 3 </a:t>
            </a:r>
            <a:r>
              <a:rPr lang="en-US" sz="2400" dirty="0"/>
              <a:t>main pieces that make up an introduction</a:t>
            </a:r>
          </a:p>
          <a:p>
            <a:pPr marL="857250" lvl="1" indent="-342900">
              <a:buFont typeface="+mj-lt"/>
              <a:buAutoNum type="arabicPeriod"/>
            </a:pPr>
            <a:r>
              <a:rPr lang="en-US" sz="2400" dirty="0">
                <a:solidFill>
                  <a:srgbClr val="C00000"/>
                </a:solidFill>
              </a:rPr>
              <a:t>The Hook- </a:t>
            </a:r>
            <a:r>
              <a:rPr lang="en-US" sz="2400" dirty="0"/>
              <a:t>How are you going to gain the attention of your audience? </a:t>
            </a:r>
            <a:r>
              <a:rPr lang="en-US" sz="2400" b="1"/>
              <a:t>1 sentence</a:t>
            </a:r>
            <a:endParaRPr lang="en-US" sz="2400" dirty="0"/>
          </a:p>
          <a:p>
            <a:pPr marL="857250" lvl="1" indent="-342900">
              <a:buFont typeface="+mj-lt"/>
              <a:buAutoNum type="arabicPeriod"/>
            </a:pPr>
            <a:r>
              <a:rPr lang="en-US" sz="2400" dirty="0">
                <a:solidFill>
                  <a:srgbClr val="002060"/>
                </a:solidFill>
              </a:rPr>
              <a:t>The Funnel- </a:t>
            </a:r>
            <a:r>
              <a:rPr lang="en-US" sz="2400" dirty="0"/>
              <a:t>This acts as the preview to the points that you are going to be making. </a:t>
            </a:r>
            <a:r>
              <a:rPr lang="en-US" sz="2400" b="1" dirty="0"/>
              <a:t>2-3 sentences</a:t>
            </a:r>
          </a:p>
          <a:p>
            <a:pPr marL="857250" lvl="1" indent="-342900">
              <a:buFont typeface="+mj-lt"/>
              <a:buAutoNum type="arabicPeriod"/>
            </a:pPr>
            <a:r>
              <a:rPr lang="en-US" sz="2400" dirty="0">
                <a:solidFill>
                  <a:srgbClr val="7030A0"/>
                </a:solidFill>
              </a:rPr>
              <a:t>THESIS – </a:t>
            </a:r>
            <a:r>
              <a:rPr lang="en-US" sz="2400" dirty="0"/>
              <a:t>This should be the last sentence of your introduction and explains what is being argued </a:t>
            </a:r>
            <a:r>
              <a:rPr lang="en-US" sz="2400" b="1" dirty="0"/>
              <a:t>1 sentence </a:t>
            </a:r>
          </a:p>
          <a:p>
            <a:pPr marL="1223010" lvl="3" indent="-342900"/>
            <a:r>
              <a:rPr lang="en-US" sz="1800" b="1" dirty="0"/>
              <a:t>Similar to a main idea sentence with 3 KEY elements</a:t>
            </a:r>
          </a:p>
          <a:p>
            <a:pPr marL="1405890" lvl="4" indent="-342900">
              <a:buFont typeface="+mj-lt"/>
              <a:buAutoNum type="arabicPeriod"/>
            </a:pPr>
            <a:r>
              <a:rPr lang="en-US" sz="1700" b="1" dirty="0"/>
              <a:t>What </a:t>
            </a:r>
          </a:p>
          <a:p>
            <a:pPr marL="1405890" lvl="4" indent="-342900">
              <a:buFont typeface="+mj-lt"/>
              <a:buAutoNum type="arabicPeriod"/>
            </a:pPr>
            <a:r>
              <a:rPr lang="en-US" sz="1700" b="1" dirty="0"/>
              <a:t>Active Verb </a:t>
            </a:r>
          </a:p>
          <a:p>
            <a:pPr marL="1405890" lvl="4" indent="-342900">
              <a:buFont typeface="+mj-lt"/>
              <a:buAutoNum type="arabicPeriod"/>
            </a:pPr>
            <a:r>
              <a:rPr lang="en-US" sz="1700" b="1" dirty="0"/>
              <a:t>Idea</a:t>
            </a:r>
            <a:endParaRPr lang="en-US" sz="1700" dirty="0"/>
          </a:p>
        </p:txBody>
      </p:sp>
    </p:spTree>
    <p:extLst>
      <p:ext uri="{BB962C8B-B14F-4D97-AF65-F5344CB8AC3E}">
        <p14:creationId xmlns:p14="http://schemas.microsoft.com/office/powerpoint/2010/main" val="76538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Statements </a:t>
            </a:r>
          </a:p>
        </p:txBody>
      </p:sp>
      <p:sp>
        <p:nvSpPr>
          <p:cNvPr id="3" name="Content Placeholder 2"/>
          <p:cNvSpPr>
            <a:spLocks noGrp="1"/>
          </p:cNvSpPr>
          <p:nvPr>
            <p:ph idx="1"/>
          </p:nvPr>
        </p:nvSpPr>
        <p:spPr>
          <a:xfrm>
            <a:off x="457200" y="1646236"/>
            <a:ext cx="8229600" cy="5059363"/>
          </a:xfrm>
        </p:spPr>
        <p:txBody>
          <a:bodyPr>
            <a:normAutofit fontScale="92500"/>
          </a:bodyPr>
          <a:lstStyle/>
          <a:p>
            <a:pPr marL="514350" indent="-514350">
              <a:buAutoNum type="arabicParenR"/>
            </a:pPr>
            <a:r>
              <a:rPr lang="en-US" dirty="0"/>
              <a:t>What = This generally comes from the question asked and includes the sub-topics that are going to be discusses.</a:t>
            </a:r>
          </a:p>
          <a:p>
            <a:pPr marL="514350" indent="-514350">
              <a:buAutoNum type="arabicParenR"/>
            </a:pPr>
            <a:r>
              <a:rPr lang="en-US" dirty="0"/>
              <a:t>Active Verb = What is your “what” doing?</a:t>
            </a:r>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r>
              <a:rPr lang="en-US" dirty="0"/>
              <a:t>Idea = How does it impact/effect/change history? What is the purpose? </a:t>
            </a:r>
          </a:p>
        </p:txBody>
      </p:sp>
      <p:graphicFrame>
        <p:nvGraphicFramePr>
          <p:cNvPr id="4" name="Table 3"/>
          <p:cNvGraphicFramePr>
            <a:graphicFrameLocks noGrp="1"/>
          </p:cNvGraphicFramePr>
          <p:nvPr>
            <p:extLst>
              <p:ext uri="{D42A27DB-BD31-4B8C-83A1-F6EECF244321}">
                <p14:modId xmlns:p14="http://schemas.microsoft.com/office/powerpoint/2010/main" val="3536082643"/>
              </p:ext>
            </p:extLst>
          </p:nvPr>
        </p:nvGraphicFramePr>
        <p:xfrm>
          <a:off x="609600" y="3581400"/>
          <a:ext cx="8153400" cy="1524000"/>
        </p:xfrm>
        <a:graphic>
          <a:graphicData uri="http://schemas.openxmlformats.org/drawingml/2006/table">
            <a:tbl>
              <a:tblPr firstRow="1" firstCol="1" bandRow="1">
                <a:tableStyleId>{5C22544A-7EE6-4342-B048-85BDC9FD1C3A}</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2038350">
                  <a:extLst>
                    <a:ext uri="{9D8B030D-6E8A-4147-A177-3AD203B41FA5}">
                      <a16:colId xmlns:a16="http://schemas.microsoft.com/office/drawing/2014/main" val="20003"/>
                    </a:ext>
                  </a:extLst>
                </a:gridCol>
              </a:tblGrid>
              <a:tr h="381000">
                <a:tc>
                  <a:txBody>
                    <a:bodyPr/>
                    <a:lstStyle/>
                    <a:p>
                      <a:pPr marL="0" marR="0" algn="ctr">
                        <a:lnSpc>
                          <a:spcPct val="115000"/>
                        </a:lnSpc>
                        <a:spcBef>
                          <a:spcPts val="0"/>
                        </a:spcBef>
                        <a:spcAft>
                          <a:spcPts val="0"/>
                        </a:spcAft>
                      </a:pPr>
                      <a:r>
                        <a:rPr lang="en-US" sz="1600" b="1" dirty="0">
                          <a:solidFill>
                            <a:schemeClr val="tx1"/>
                          </a:solidFill>
                          <a:effectLst/>
                        </a:rPr>
                        <a:t>Conveys</a:t>
                      </a:r>
                      <a:endParaRPr lang="en-US" sz="1600" b="1"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rPr>
                        <a:t>Portrays</a:t>
                      </a:r>
                      <a:endParaRPr lang="en-US" sz="1600" b="1"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rPr>
                        <a:t>Creates</a:t>
                      </a:r>
                      <a:endParaRPr lang="en-US" sz="1600" b="1">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rPr>
                        <a:t>Represents</a:t>
                      </a:r>
                      <a:endParaRPr lang="en-US" sz="1600" b="1">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81000">
                <a:tc>
                  <a:txBody>
                    <a:bodyPr/>
                    <a:lstStyle/>
                    <a:p>
                      <a:pPr marL="0" marR="0" algn="ctr">
                        <a:lnSpc>
                          <a:spcPct val="115000"/>
                        </a:lnSpc>
                        <a:spcBef>
                          <a:spcPts val="0"/>
                        </a:spcBef>
                        <a:spcAft>
                          <a:spcPts val="0"/>
                        </a:spcAft>
                      </a:pPr>
                      <a:r>
                        <a:rPr lang="en-US" sz="1600" b="1">
                          <a:solidFill>
                            <a:schemeClr val="tx1"/>
                          </a:solidFill>
                          <a:effectLst/>
                        </a:rPr>
                        <a:t>Results in</a:t>
                      </a:r>
                      <a:endParaRPr lang="en-US" sz="1600" b="1">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rPr>
                        <a:t>Indicates</a:t>
                      </a:r>
                      <a:endParaRPr lang="en-US" sz="1600" b="1">
                        <a:solidFill>
                          <a:schemeClr val="tx1"/>
                        </a:solidFill>
                        <a:effectLst/>
                        <a:latin typeface="Calibri"/>
                        <a:ea typeface="Calibri"/>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1600" b="1">
                          <a:solidFill>
                            <a:schemeClr val="tx1"/>
                          </a:solidFill>
                          <a:effectLst/>
                        </a:rPr>
                        <a:t>Demonstrates</a:t>
                      </a:r>
                      <a:endParaRPr lang="en-US" sz="1600" b="1">
                        <a:solidFill>
                          <a:schemeClr val="tx1"/>
                        </a:solidFill>
                        <a:effectLst/>
                        <a:latin typeface="Calibri"/>
                        <a:ea typeface="Calibri"/>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1600" b="1">
                          <a:solidFill>
                            <a:schemeClr val="tx1"/>
                          </a:solidFill>
                          <a:effectLst/>
                        </a:rPr>
                        <a:t>Means</a:t>
                      </a:r>
                      <a:endParaRPr lang="en-US" sz="1600" b="1">
                        <a:solidFill>
                          <a:schemeClr val="tx1"/>
                        </a:solidFill>
                        <a:effectLst/>
                        <a:latin typeface="Calibri"/>
                        <a:ea typeface="Calibri"/>
                        <a:cs typeface="Times New Roman"/>
                      </a:endParaRPr>
                    </a:p>
                  </a:txBody>
                  <a:tcPr marL="68580" marR="68580" marT="0" marB="0">
                    <a:solidFill>
                      <a:schemeClr val="accent1"/>
                    </a:solidFill>
                  </a:tcPr>
                </a:tc>
                <a:extLst>
                  <a:ext uri="{0D108BD9-81ED-4DB2-BD59-A6C34878D82A}">
                    <a16:rowId xmlns:a16="http://schemas.microsoft.com/office/drawing/2014/main" val="10001"/>
                  </a:ext>
                </a:extLst>
              </a:tr>
              <a:tr h="381000">
                <a:tc>
                  <a:txBody>
                    <a:bodyPr/>
                    <a:lstStyle/>
                    <a:p>
                      <a:pPr marL="0" marR="0" algn="ctr">
                        <a:lnSpc>
                          <a:spcPct val="115000"/>
                        </a:lnSpc>
                        <a:spcBef>
                          <a:spcPts val="0"/>
                        </a:spcBef>
                        <a:spcAft>
                          <a:spcPts val="0"/>
                        </a:spcAft>
                      </a:pPr>
                      <a:r>
                        <a:rPr lang="en-US" sz="1600" b="1">
                          <a:solidFill>
                            <a:schemeClr val="tx1"/>
                          </a:solidFill>
                          <a:effectLst/>
                        </a:rPr>
                        <a:t>Symbolizes</a:t>
                      </a:r>
                      <a:endParaRPr lang="en-US" sz="1600" b="1">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rPr>
                        <a:t>Suggests</a:t>
                      </a:r>
                      <a:endParaRPr lang="en-US" sz="1600" b="1">
                        <a:solidFill>
                          <a:schemeClr val="tx1"/>
                        </a:solidFill>
                        <a:effectLst/>
                        <a:latin typeface="Calibri"/>
                        <a:ea typeface="Calibri"/>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1600" b="1">
                          <a:solidFill>
                            <a:schemeClr val="tx1"/>
                          </a:solidFill>
                          <a:effectLst/>
                        </a:rPr>
                        <a:t>Supposes</a:t>
                      </a:r>
                      <a:endParaRPr lang="en-US" sz="1600" b="1">
                        <a:solidFill>
                          <a:schemeClr val="tx1"/>
                        </a:solidFill>
                        <a:effectLst/>
                        <a:latin typeface="Calibri"/>
                        <a:ea typeface="Calibri"/>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1600" b="1" dirty="0">
                          <a:solidFill>
                            <a:schemeClr val="tx1"/>
                          </a:solidFill>
                          <a:effectLst/>
                        </a:rPr>
                        <a:t>Analyzes</a:t>
                      </a:r>
                      <a:endParaRPr lang="en-US" sz="1600" b="1" dirty="0">
                        <a:solidFill>
                          <a:schemeClr val="tx1"/>
                        </a:solidFill>
                        <a:effectLst/>
                        <a:latin typeface="Calibri"/>
                        <a:ea typeface="Calibri"/>
                        <a:cs typeface="Times New Roman"/>
                      </a:endParaRPr>
                    </a:p>
                  </a:txBody>
                  <a:tcPr marL="68580" marR="68580" marT="0" marB="0">
                    <a:solidFill>
                      <a:schemeClr val="accent1"/>
                    </a:solidFill>
                  </a:tcPr>
                </a:tc>
                <a:extLst>
                  <a:ext uri="{0D108BD9-81ED-4DB2-BD59-A6C34878D82A}">
                    <a16:rowId xmlns:a16="http://schemas.microsoft.com/office/drawing/2014/main" val="10002"/>
                  </a:ext>
                </a:extLst>
              </a:tr>
              <a:tr h="381000">
                <a:tc>
                  <a:txBody>
                    <a:bodyPr/>
                    <a:lstStyle/>
                    <a:p>
                      <a:pPr marL="0" marR="0" algn="ctr">
                        <a:lnSpc>
                          <a:spcPct val="115000"/>
                        </a:lnSpc>
                        <a:spcBef>
                          <a:spcPts val="0"/>
                        </a:spcBef>
                        <a:spcAft>
                          <a:spcPts val="0"/>
                        </a:spcAft>
                      </a:pPr>
                      <a:r>
                        <a:rPr lang="en-US" sz="1600" b="1">
                          <a:solidFill>
                            <a:schemeClr val="tx1"/>
                          </a:solidFill>
                          <a:effectLst/>
                        </a:rPr>
                        <a:t>Insinuates</a:t>
                      </a:r>
                      <a:endParaRPr lang="en-US" sz="1600" b="1">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rPr>
                        <a:t>Proves</a:t>
                      </a:r>
                      <a:endParaRPr lang="en-US" sz="1600" b="1">
                        <a:solidFill>
                          <a:schemeClr val="tx1"/>
                        </a:solidFill>
                        <a:effectLst/>
                        <a:latin typeface="Calibri"/>
                        <a:ea typeface="Calibri"/>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1600" b="1">
                          <a:solidFill>
                            <a:schemeClr val="tx1"/>
                          </a:solidFill>
                          <a:effectLst/>
                        </a:rPr>
                        <a:t>Opines</a:t>
                      </a:r>
                      <a:endParaRPr lang="en-US" sz="1600" b="1">
                        <a:solidFill>
                          <a:schemeClr val="tx1"/>
                        </a:solidFill>
                        <a:effectLst/>
                        <a:latin typeface="Calibri"/>
                        <a:ea typeface="Calibri"/>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1600" b="1" dirty="0">
                          <a:solidFill>
                            <a:schemeClr val="tx1"/>
                          </a:solidFill>
                          <a:effectLst/>
                        </a:rPr>
                        <a:t>Mirrors</a:t>
                      </a:r>
                      <a:endParaRPr lang="en-US" sz="1600" b="1" dirty="0">
                        <a:solidFill>
                          <a:schemeClr val="tx1"/>
                        </a:solidFill>
                        <a:effectLst/>
                        <a:latin typeface="Calibri"/>
                        <a:ea typeface="Calibri"/>
                        <a:cs typeface="Times New Roman"/>
                      </a:endParaRPr>
                    </a:p>
                  </a:txBody>
                  <a:tcPr marL="68580" marR="68580" marT="0" marB="0">
                    <a:solidFill>
                      <a:schemeClr val="accent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7182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400800" cy="685800"/>
          </a:xfrm>
        </p:spPr>
        <p:txBody>
          <a:bodyPr>
            <a:normAutofit fontScale="90000"/>
          </a:bodyPr>
          <a:lstStyle/>
          <a:p>
            <a:r>
              <a:rPr lang="en-US" dirty="0"/>
              <a:t>Introduction</a:t>
            </a:r>
          </a:p>
        </p:txBody>
      </p:sp>
      <p:sp>
        <p:nvSpPr>
          <p:cNvPr id="3" name="Content Placeholder 2"/>
          <p:cNvSpPr>
            <a:spLocks noGrp="1"/>
          </p:cNvSpPr>
          <p:nvPr>
            <p:ph idx="1"/>
          </p:nvPr>
        </p:nvSpPr>
        <p:spPr>
          <a:xfrm>
            <a:off x="457200" y="1447800"/>
            <a:ext cx="8229600" cy="5181599"/>
          </a:xfrm>
        </p:spPr>
        <p:txBody>
          <a:bodyPr>
            <a:normAutofit fontScale="40000" lnSpcReduction="20000"/>
          </a:bodyPr>
          <a:lstStyle/>
          <a:p>
            <a:pPr marL="0" indent="0">
              <a:buNone/>
            </a:pPr>
            <a:r>
              <a:rPr lang="en-US" sz="6000" dirty="0">
                <a:latin typeface="Times New Roman" panose="02020603050405020304" pitchFamily="18" charset="0"/>
                <a:cs typeface="Times New Roman" panose="02020603050405020304" pitchFamily="18" charset="0"/>
              </a:rPr>
              <a:t>	</a:t>
            </a:r>
            <a:r>
              <a:rPr lang="en-US" sz="6300" dirty="0">
                <a:latin typeface="Times New Roman" panose="02020603050405020304" pitchFamily="18" charset="0"/>
                <a:cs typeface="Times New Roman" panose="02020603050405020304" pitchFamily="18" charset="0"/>
              </a:rPr>
              <a:t>A hundred years ago humans would have to wait weeks, even months to receive a letter or a package, but today, it takes 2 to 3 days to receive an item ordered online and seconds to get a text from someone thousands of miles away. Globalization affects cultures all around the world. It affects how humans communicate with each other, whether that be for business or with friends or family. Globalization changes how people dress and it affects the kind of music and books society sees today. </a:t>
            </a:r>
            <a:r>
              <a:rPr lang="en-US" sz="6300" dirty="0">
                <a:solidFill>
                  <a:srgbClr val="FF0000"/>
                </a:solidFill>
                <a:latin typeface="Times New Roman" panose="02020603050405020304" pitchFamily="18" charset="0"/>
                <a:cs typeface="Times New Roman" panose="02020603050405020304" pitchFamily="18" charset="0"/>
              </a:rPr>
              <a:t>Globalization affects the world culturally by influencing communication, music, books, and the types of clothing worn, resulting in a more social and connected universe between all individua; this is similar to how electronics companies keep the world connected through its electronics.</a:t>
            </a:r>
            <a:br>
              <a:rPr lang="en-US" sz="40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840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Body Paragraphs</a:t>
            </a:r>
          </a:p>
        </p:txBody>
      </p:sp>
      <p:sp>
        <p:nvSpPr>
          <p:cNvPr id="3" name="Content Placeholder 2"/>
          <p:cNvSpPr>
            <a:spLocks noGrp="1"/>
          </p:cNvSpPr>
          <p:nvPr>
            <p:ph idx="1"/>
          </p:nvPr>
        </p:nvSpPr>
        <p:spPr>
          <a:xfrm>
            <a:off x="457200" y="1447800"/>
            <a:ext cx="8382000" cy="5257800"/>
          </a:xfrm>
        </p:spPr>
        <p:txBody>
          <a:bodyPr>
            <a:normAutofit fontScale="77500" lnSpcReduction="20000"/>
          </a:bodyPr>
          <a:lstStyle/>
          <a:p>
            <a:r>
              <a:rPr lang="en-US" dirty="0"/>
              <a:t>The amount of body paragraphs are going to vary depending on the argument one is making.</a:t>
            </a:r>
          </a:p>
          <a:p>
            <a:r>
              <a:rPr lang="en-US" dirty="0"/>
              <a:t>MEL-Con is the structure you NEED!!!!</a:t>
            </a:r>
          </a:p>
          <a:p>
            <a:pPr marL="1085850" lvl="1" indent="-342900">
              <a:buFont typeface="+mj-lt"/>
              <a:buAutoNum type="arabicPeriod"/>
            </a:pPr>
            <a:r>
              <a:rPr lang="en-US" dirty="0">
                <a:solidFill>
                  <a:srgbClr val="FF0000"/>
                </a:solidFill>
              </a:rPr>
              <a:t>Transition – </a:t>
            </a:r>
            <a:r>
              <a:rPr lang="en-US" dirty="0"/>
              <a:t>These can be basic to start; First, Second, Third</a:t>
            </a:r>
          </a:p>
          <a:p>
            <a:pPr marL="1085850" lvl="1" indent="-342900">
              <a:buFont typeface="+mj-lt"/>
              <a:buAutoNum type="arabicPeriod"/>
            </a:pPr>
            <a:r>
              <a:rPr lang="en-US" dirty="0">
                <a:solidFill>
                  <a:srgbClr val="00B050"/>
                </a:solidFill>
              </a:rPr>
              <a:t>Main Idea Sentence- </a:t>
            </a:r>
            <a:r>
              <a:rPr lang="en-US" dirty="0"/>
              <a:t>This is going to tell the reader what you are going to be covering in that paragraph</a:t>
            </a:r>
          </a:p>
          <a:p>
            <a:pPr marL="1085850" lvl="1" indent="-342900">
              <a:buFont typeface="+mj-lt"/>
              <a:buAutoNum type="arabicPeriod"/>
            </a:pPr>
            <a:r>
              <a:rPr lang="en-US" dirty="0">
                <a:solidFill>
                  <a:srgbClr val="002060"/>
                </a:solidFill>
              </a:rPr>
              <a:t>Evidence-</a:t>
            </a:r>
            <a:r>
              <a:rPr lang="en-US" dirty="0"/>
              <a:t> Whether it is paraphrased, or directly quoted, evidence needs to be </a:t>
            </a:r>
            <a:r>
              <a:rPr lang="en-US" u="sng" dirty="0"/>
              <a:t>integrated</a:t>
            </a:r>
            <a:r>
              <a:rPr lang="en-US" dirty="0"/>
              <a:t> properly.</a:t>
            </a:r>
          </a:p>
          <a:p>
            <a:pPr marL="1485900" lvl="2" indent="-342900"/>
            <a:r>
              <a:rPr lang="en-US" dirty="0"/>
              <a:t>Example; According to John Smith, “ Teenagers today spend more time on electronic devices than communicating with their peers” (John Smith 4).</a:t>
            </a:r>
          </a:p>
          <a:p>
            <a:pPr marL="1085850" lvl="1" indent="-342900">
              <a:buFont typeface="+mj-lt"/>
              <a:buAutoNum type="arabicPeriod"/>
            </a:pPr>
            <a:r>
              <a:rPr lang="en-US" dirty="0">
                <a:solidFill>
                  <a:srgbClr val="7030A0"/>
                </a:solidFill>
              </a:rPr>
              <a:t>Analysis – </a:t>
            </a:r>
            <a:r>
              <a:rPr lang="en-US" dirty="0"/>
              <a:t>Every piece of evidence HAS to be explained.</a:t>
            </a:r>
          </a:p>
          <a:p>
            <a:pPr marL="1485900" lvl="2" indent="-342900"/>
            <a:r>
              <a:rPr lang="en-US" dirty="0"/>
              <a:t>Use the ides of “a’s” and “b’s”</a:t>
            </a:r>
          </a:p>
          <a:p>
            <a:pPr marL="1943100" lvl="3" indent="-342900"/>
            <a:r>
              <a:rPr lang="en-US" dirty="0"/>
              <a:t> “a” – Explains and paraphrases the example</a:t>
            </a:r>
          </a:p>
          <a:p>
            <a:pPr marL="1943100" lvl="3" indent="-342900"/>
            <a:r>
              <a:rPr lang="en-US" dirty="0"/>
              <a:t>“b” – Connect the idea back to your thesis/main idea</a:t>
            </a:r>
          </a:p>
          <a:p>
            <a:pPr marL="2400300" lvl="4" indent="-342900"/>
            <a:r>
              <a:rPr lang="en-US" dirty="0"/>
              <a:t>These answer the how’s and why’s</a:t>
            </a:r>
          </a:p>
          <a:p>
            <a:pPr marL="342900" indent="-342900"/>
            <a:r>
              <a:rPr lang="en-US" dirty="0"/>
              <a:t>Lather, rinse, and repeat! </a:t>
            </a:r>
          </a:p>
        </p:txBody>
      </p:sp>
    </p:spTree>
    <p:extLst>
      <p:ext uri="{BB962C8B-B14F-4D97-AF65-F5344CB8AC3E}">
        <p14:creationId xmlns:p14="http://schemas.microsoft.com/office/powerpoint/2010/main" val="2461915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44769"/>
          </a:xfrm>
        </p:spPr>
        <p:txBody>
          <a:bodyPr>
            <a:normAutofit fontScale="90000"/>
          </a:bodyPr>
          <a:lstStyle/>
          <a:p>
            <a:r>
              <a:rPr lang="en-US" dirty="0"/>
              <a:t>Body Paragraphs</a:t>
            </a:r>
          </a:p>
        </p:txBody>
      </p:sp>
      <p:sp>
        <p:nvSpPr>
          <p:cNvPr id="4" name="Rectangle 3"/>
          <p:cNvSpPr/>
          <p:nvPr/>
        </p:nvSpPr>
        <p:spPr>
          <a:xfrm>
            <a:off x="304800" y="1447800"/>
            <a:ext cx="8686800" cy="506292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Secondly, globalization influences the kinds of music listened to. National Geographic states, “Popular culture has also become more globalized. People in the United States enjoy listening to South African music...” (nationalgeographic.org). Most music people listen to today is found online and due to travelling. YouTube is a universal website where anyone can upload a video with a phone or camera. Many musicians upload their videos to YouTube because the platform has a huge influence on the entire world. Here, people of all races and cultures can listen to any kind of music they desire. Also, when travelling to another country, humans are able to experience a new culture in a different light. This can often include music. Everywhere someone travels they are essentially leaving a bit of their culture behind and picking up on a new one. Because globalization allows us to listen to music in all languages, society is able to associate with anyone.</a:t>
            </a:r>
            <a:endParaRPr lang="en-US" sz="2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594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normAutofit fontScale="92500" lnSpcReduction="10000"/>
          </a:bodyPr>
          <a:lstStyle/>
          <a:p>
            <a:r>
              <a:rPr lang="en-US" dirty="0"/>
              <a:t>Oh my, are there more necessary pieces to put into a conclusion?</a:t>
            </a:r>
          </a:p>
          <a:p>
            <a:pPr lvl="1"/>
            <a:r>
              <a:rPr lang="en-US" dirty="0"/>
              <a:t>Why YES there are!!</a:t>
            </a:r>
          </a:p>
          <a:p>
            <a:r>
              <a:rPr lang="en-US" dirty="0"/>
              <a:t>Conclusions, like introductions are comprised of 3 main pieces;</a:t>
            </a:r>
          </a:p>
          <a:p>
            <a:pPr marL="925830" lvl="1" indent="-514350">
              <a:buFont typeface="+mj-lt"/>
              <a:buAutoNum type="arabicPeriod"/>
            </a:pPr>
            <a:r>
              <a:rPr lang="en-US" dirty="0">
                <a:solidFill>
                  <a:srgbClr val="FF0000"/>
                </a:solidFill>
              </a:rPr>
              <a:t>Restatement of Thesis- </a:t>
            </a:r>
            <a:r>
              <a:rPr lang="en-US" dirty="0"/>
              <a:t>This should not be word for word, but rather paraphrased.  Remind the audience what you argued.</a:t>
            </a:r>
          </a:p>
          <a:p>
            <a:pPr marL="925830" lvl="1" indent="-514350">
              <a:buFont typeface="+mj-lt"/>
              <a:buAutoNum type="arabicPeriod"/>
            </a:pPr>
            <a:r>
              <a:rPr lang="en-US" dirty="0">
                <a:solidFill>
                  <a:srgbClr val="7030A0"/>
                </a:solidFill>
              </a:rPr>
              <a:t>Funnel- </a:t>
            </a:r>
            <a:r>
              <a:rPr lang="en-US" dirty="0"/>
              <a:t>Briefly describe the sub points</a:t>
            </a:r>
          </a:p>
          <a:p>
            <a:pPr marL="925830" lvl="1" indent="-514350">
              <a:buFont typeface="+mj-lt"/>
              <a:buAutoNum type="arabicPeriod"/>
            </a:pPr>
            <a:r>
              <a:rPr lang="en-US" dirty="0">
                <a:solidFill>
                  <a:srgbClr val="92D050"/>
                </a:solidFill>
              </a:rPr>
              <a:t>Closing thought-</a:t>
            </a:r>
            <a:r>
              <a:rPr lang="en-US" dirty="0"/>
              <a:t> End on a positive note that encapsulates the main idea</a:t>
            </a:r>
            <a:endParaRPr lang="en-US" dirty="0">
              <a:solidFill>
                <a:srgbClr val="92D050"/>
              </a:solidFill>
            </a:endParaRPr>
          </a:p>
          <a:p>
            <a:pPr marL="925830" lvl="1" indent="-514350">
              <a:buFont typeface="+mj-lt"/>
              <a:buAutoNum type="arabicPeriod"/>
            </a:pPr>
            <a:endParaRPr lang="en-US" dirty="0"/>
          </a:p>
          <a:p>
            <a:pPr marL="925830" lvl="1" indent="-514350">
              <a:buFont typeface="+mj-lt"/>
              <a:buAutoNum type="arabicPeriod"/>
            </a:pPr>
            <a:endParaRPr lang="en-US" dirty="0"/>
          </a:p>
        </p:txBody>
      </p:sp>
    </p:spTree>
    <p:extLst>
      <p:ext uri="{BB962C8B-B14F-4D97-AF65-F5344CB8AC3E}">
        <p14:creationId xmlns:p14="http://schemas.microsoft.com/office/powerpoint/2010/main" val="332169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normAutofit lnSpcReduction="10000"/>
          </a:bodyPr>
          <a:lstStyle/>
          <a:p>
            <a:pPr marL="411480" lvl="1" indent="0">
              <a:buNone/>
            </a:pPr>
            <a:r>
              <a:rPr lang="en-US" dirty="0"/>
              <a:t>	</a:t>
            </a:r>
            <a:r>
              <a:rPr lang="en-US" dirty="0">
                <a:latin typeface="Times New Roman" panose="02020603050405020304" pitchFamily="18" charset="0"/>
                <a:cs typeface="Times New Roman" panose="02020603050405020304" pitchFamily="18" charset="0"/>
              </a:rPr>
              <a:t>Globalization affects the world’s culture by impacting communication, music, books, and the fashion industry, causing the Earth to link together, similar to how electronics companies, such as Apple and Samsung, create devices like phones and tablets that allow humans to keep in touch with each other across the world. Globalization affects how people communicate with one another. It influences music tastes and the books read. It effects the clothing worn in all countries as well. Without globalization, connection between all cultures and society would be impossible. </a:t>
            </a:r>
            <a:br>
              <a:rPr lang="en-US" dirty="0"/>
            </a:br>
            <a:endParaRPr lang="en-US" dirty="0"/>
          </a:p>
        </p:txBody>
      </p:sp>
    </p:spTree>
    <p:extLst>
      <p:ext uri="{BB962C8B-B14F-4D97-AF65-F5344CB8AC3E}">
        <p14:creationId xmlns:p14="http://schemas.microsoft.com/office/powerpoint/2010/main" val="1261821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MLA Format and Language and Style</a:t>
            </a:r>
          </a:p>
        </p:txBody>
      </p:sp>
      <p:sp>
        <p:nvSpPr>
          <p:cNvPr id="3" name="Content Placeholder 2"/>
          <p:cNvSpPr>
            <a:spLocks noGrp="1"/>
          </p:cNvSpPr>
          <p:nvPr>
            <p:ph idx="1"/>
          </p:nvPr>
        </p:nvSpPr>
        <p:spPr/>
        <p:txBody>
          <a:bodyPr/>
          <a:lstStyle/>
          <a:p>
            <a:r>
              <a:rPr lang="en-US" dirty="0"/>
              <a:t>Use Purdue Owl and sample papers to help with MLA Format.</a:t>
            </a:r>
          </a:p>
          <a:p>
            <a:pPr lvl="1"/>
            <a:r>
              <a:rPr lang="en-US" dirty="0"/>
              <a:t>This includes; Citations, Headings, Page Numbers, Works Cited</a:t>
            </a:r>
          </a:p>
          <a:p>
            <a:r>
              <a:rPr lang="en-US" dirty="0"/>
              <a:t>Language and Style</a:t>
            </a:r>
          </a:p>
          <a:p>
            <a:pPr lvl="1"/>
            <a:r>
              <a:rPr lang="en-US" dirty="0"/>
              <a:t>This needs to be professional and objective.</a:t>
            </a:r>
          </a:p>
          <a:p>
            <a:pPr lvl="2"/>
            <a:r>
              <a:rPr lang="en-US" dirty="0"/>
              <a:t>Academic Writing needs to be in the third person.</a:t>
            </a:r>
          </a:p>
          <a:p>
            <a:pPr lvl="2"/>
            <a:r>
              <a:rPr lang="en-US" dirty="0"/>
              <a:t>Eliminate contractions</a:t>
            </a:r>
          </a:p>
          <a:p>
            <a:pPr lvl="3"/>
            <a:r>
              <a:rPr lang="en-US" dirty="0"/>
              <a:t>Can’t should be cannot </a:t>
            </a:r>
          </a:p>
        </p:txBody>
      </p:sp>
    </p:spTree>
    <p:extLst>
      <p:ext uri="{BB962C8B-B14F-4D97-AF65-F5344CB8AC3E}">
        <p14:creationId xmlns:p14="http://schemas.microsoft.com/office/powerpoint/2010/main" val="2230978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E39F76FBB92145855BDB8E6E21FAF2" ma:contentTypeVersion="27" ma:contentTypeDescription="Create a new document." ma:contentTypeScope="" ma:versionID="1c07d41d71748e1f48dbc3cf37f3eceb">
  <xsd:schema xmlns:xsd="http://www.w3.org/2001/XMLSchema" xmlns:xs="http://www.w3.org/2001/XMLSchema" xmlns:p="http://schemas.microsoft.com/office/2006/metadata/properties" xmlns:ns3="79e658d4-4771-45a6-9350-7c350fc0788e" xmlns:ns4="ee0fb730-0f75-4f93-85bf-c5e9515d6db6" targetNamespace="http://schemas.microsoft.com/office/2006/metadata/properties" ma:root="true" ma:fieldsID="ec08e92b71359d126a61306004b2c86c" ns3:_="" ns4:_="">
    <xsd:import namespace="79e658d4-4771-45a6-9350-7c350fc0788e"/>
    <xsd:import namespace="ee0fb730-0f75-4f93-85bf-c5e9515d6d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e658d4-4771-45a6-9350-7c350fc0788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0fb730-0f75-4f93-85bf-c5e9515d6db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chers" ma:index="2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3" nillable="true" ma:displayName="Invited Teachers" ma:internalName="Invited_Teachers">
      <xsd:simpleType>
        <xsd:restriction base="dms:Note">
          <xsd:maxLength value="255"/>
        </xsd:restriction>
      </xsd:simpleType>
    </xsd:element>
    <xsd:element name="Invited_Students" ma:index="24" nillable="true" ma:displayName="Invited Students" ma:internalName="Invited_Students">
      <xsd:simpleType>
        <xsd:restriction base="dms:Note">
          <xsd:maxLength value="255"/>
        </xsd:restriction>
      </xsd:simpleType>
    </xsd:element>
    <xsd:element name="Self_Registration_Enabled" ma:index="25" nillable="true" ma:displayName="Self Registration Enabled" ma:internalName="Self_Registration_Enabled">
      <xsd:simpleType>
        <xsd:restriction base="dms:Boolean"/>
      </xsd:simpleType>
    </xsd:element>
    <xsd:element name="Has_Teacher_Only_SectionGroup" ma:index="26" nillable="true" ma:displayName="Has Teacher Only SectionGroup" ma:internalName="Has_Teacher_Only_SectionGroup">
      <xsd:simpleType>
        <xsd:restriction base="dms:Boolean"/>
      </xsd:simpleType>
    </xsd:element>
    <xsd:element name="Is_Collaboration_Space_Locked" ma:index="27" nillable="true" ma:displayName="Is Collaboration Space Locked" ma:internalName="Is_Collaboration_Space_Locked">
      <xsd:simpleType>
        <xsd:restriction base="dms:Boolean"/>
      </xsd:simpleType>
    </xsd:element>
    <xsd:element name="MediaServiceAutoTags" ma:index="28" nillable="true" ma:displayName="Tags" ma:internalName="MediaServiceAutoTags" ma:readOnly="true">
      <xsd:simpleType>
        <xsd:restriction base="dms:Text"/>
      </xsd:simpleType>
    </xsd:element>
    <xsd:element name="MediaServiceDateTaken" ma:index="29" nillable="true" ma:displayName="MediaServiceDateTaken" ma:hidden="true" ma:internalName="MediaServiceDateTaken"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bookType xmlns="ee0fb730-0f75-4f93-85bf-c5e9515d6db6" xsi:nil="true"/>
    <Has_Teacher_Only_SectionGroup xmlns="ee0fb730-0f75-4f93-85bf-c5e9515d6db6" xsi:nil="true"/>
    <Invited_Teachers xmlns="ee0fb730-0f75-4f93-85bf-c5e9515d6db6" xsi:nil="true"/>
    <Owner xmlns="ee0fb730-0f75-4f93-85bf-c5e9515d6db6">
      <UserInfo>
        <DisplayName/>
        <AccountId xsi:nil="true"/>
        <AccountType/>
      </UserInfo>
    </Owner>
    <CultureName xmlns="ee0fb730-0f75-4f93-85bf-c5e9515d6db6" xsi:nil="true"/>
    <Invited_Students xmlns="ee0fb730-0f75-4f93-85bf-c5e9515d6db6" xsi:nil="true"/>
    <Teachers xmlns="ee0fb730-0f75-4f93-85bf-c5e9515d6db6">
      <UserInfo>
        <DisplayName/>
        <AccountId xsi:nil="true"/>
        <AccountType/>
      </UserInfo>
    </Teachers>
    <FolderType xmlns="ee0fb730-0f75-4f93-85bf-c5e9515d6db6" xsi:nil="true"/>
    <Self_Registration_Enabled xmlns="ee0fb730-0f75-4f93-85bf-c5e9515d6db6" xsi:nil="true"/>
    <Students xmlns="ee0fb730-0f75-4f93-85bf-c5e9515d6db6">
      <UserInfo>
        <DisplayName/>
        <AccountId xsi:nil="true"/>
        <AccountType/>
      </UserInfo>
    </Students>
    <Student_Groups xmlns="ee0fb730-0f75-4f93-85bf-c5e9515d6db6">
      <UserInfo>
        <DisplayName/>
        <AccountId xsi:nil="true"/>
        <AccountType/>
      </UserInfo>
    </Student_Groups>
    <Templates xmlns="ee0fb730-0f75-4f93-85bf-c5e9515d6db6" xsi:nil="true"/>
    <DefaultSectionNames xmlns="ee0fb730-0f75-4f93-85bf-c5e9515d6db6" xsi:nil="true"/>
    <Is_Collaboration_Space_Locked xmlns="ee0fb730-0f75-4f93-85bf-c5e9515d6db6" xsi:nil="true"/>
    <AppVersion xmlns="ee0fb730-0f75-4f93-85bf-c5e9515d6db6" xsi:nil="true"/>
  </documentManagement>
</p:properties>
</file>

<file path=customXml/itemProps1.xml><?xml version="1.0" encoding="utf-8"?>
<ds:datastoreItem xmlns:ds="http://schemas.openxmlformats.org/officeDocument/2006/customXml" ds:itemID="{09D1FC77-EF1A-4067-8A47-78A9B054A6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e658d4-4771-45a6-9350-7c350fc0788e"/>
    <ds:schemaRef ds:uri="ee0fb730-0f75-4f93-85bf-c5e9515d6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B71D6D-BA52-4369-BF6B-7C47A8EBC25F}">
  <ds:schemaRefs>
    <ds:schemaRef ds:uri="http://schemas.microsoft.com/sharepoint/v3/contenttype/forms"/>
  </ds:schemaRefs>
</ds:datastoreItem>
</file>

<file path=customXml/itemProps3.xml><?xml version="1.0" encoding="utf-8"?>
<ds:datastoreItem xmlns:ds="http://schemas.openxmlformats.org/officeDocument/2006/customXml" ds:itemID="{BBFE547A-BDBA-4E20-A7E2-670B09F2B1C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ee0fb730-0f75-4f93-85bf-c5e9515d6db6"/>
    <ds:schemaRef ds:uri="79e658d4-4771-45a6-9350-7c350fc0788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Foundry</Template>
  <TotalTime>1365</TotalTime>
  <Words>457</Words>
  <Application>Microsoft Office PowerPoint</Application>
  <PresentationFormat>On-screen Show (4:3)</PresentationFormat>
  <Paragraphs>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Rockwell</vt:lpstr>
      <vt:lpstr>Times New Roman</vt:lpstr>
      <vt:lpstr>Wingdings 2</vt:lpstr>
      <vt:lpstr>Foundry</vt:lpstr>
      <vt:lpstr>Writing and You</vt:lpstr>
      <vt:lpstr>Introductions</vt:lpstr>
      <vt:lpstr>Thesis Statements </vt:lpstr>
      <vt:lpstr>Introduction</vt:lpstr>
      <vt:lpstr>Body Paragraphs</vt:lpstr>
      <vt:lpstr>Body Paragraphs</vt:lpstr>
      <vt:lpstr>Conclusion </vt:lpstr>
      <vt:lpstr>Conclusion </vt:lpstr>
      <vt:lpstr>MLA Format and Language and Style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and You</dc:title>
  <dc:creator>Shannon Walsh</dc:creator>
  <cp:lastModifiedBy>Ashley Donnelly</cp:lastModifiedBy>
  <cp:revision>23</cp:revision>
  <dcterms:created xsi:type="dcterms:W3CDTF">2017-02-09T13:47:15Z</dcterms:created>
  <dcterms:modified xsi:type="dcterms:W3CDTF">2020-01-22T15:25:44Z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0x01010079E39F76FBB92145855BDB8E6E21FAF2</vt:lpwstr>
  </property>
</Properties>
</file>